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7" r:id="rId2"/>
    <p:sldId id="321" r:id="rId3"/>
    <p:sldId id="331" r:id="rId4"/>
    <p:sldId id="327" r:id="rId5"/>
    <p:sldId id="319" r:id="rId6"/>
    <p:sldId id="328" r:id="rId7"/>
    <p:sldId id="333" r:id="rId8"/>
    <p:sldId id="332" r:id="rId9"/>
    <p:sldId id="339" r:id="rId10"/>
    <p:sldId id="323" r:id="rId11"/>
    <p:sldId id="338" r:id="rId12"/>
  </p:sldIdLst>
  <p:sldSz cx="9144000" cy="6858000" type="screen4x3"/>
  <p:notesSz cx="6797675" cy="9929813"/>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28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곽 태예" initials="곽태" lastIdx="1" clrIdx="0">
    <p:extLst>
      <p:ext uri="{19B8F6BF-5375-455C-9EA6-DF929625EA0E}">
        <p15:presenceInfo xmlns:p15="http://schemas.microsoft.com/office/powerpoint/2012/main" userId="7ad651b8648115b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CC"/>
    <a:srgbClr val="FBE5D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보통 스타일 3 - 강조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0887" autoAdjust="0"/>
  </p:normalViewPr>
  <p:slideViewPr>
    <p:cSldViewPr snapToGrid="0" showGuides="1">
      <p:cViewPr varScale="1">
        <p:scale>
          <a:sx n="79" d="100"/>
          <a:sy n="79" d="100"/>
        </p:scale>
        <p:origin x="984" y="82"/>
      </p:cViewPr>
      <p:guideLst>
        <p:guide orient="horz" pos="2137"/>
        <p:guide pos="28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49688" y="0"/>
            <a:ext cx="2946400" cy="498475"/>
          </a:xfrm>
          <a:prstGeom prst="rect">
            <a:avLst/>
          </a:prstGeom>
        </p:spPr>
        <p:txBody>
          <a:bodyPr vert="horz" lIns="91440" tIns="45720" rIns="91440" bIns="45720" rtlCol="0"/>
          <a:lstStyle>
            <a:lvl1pPr algn="r">
              <a:defRPr sz="1200"/>
            </a:lvl1pPr>
          </a:lstStyle>
          <a:p>
            <a:fld id="{5F119608-4906-458F-AABB-FB70E4652962}" type="datetimeFigureOut">
              <a:rPr lang="ko-KR" altLang="en-US" smtClean="0"/>
              <a:t>2020-10-15</a:t>
            </a:fld>
            <a:endParaRPr lang="ko-KR" altLang="en-US"/>
          </a:p>
        </p:txBody>
      </p:sp>
      <p:sp>
        <p:nvSpPr>
          <p:cNvPr id="4" name="슬라이드 이미지 개체 틀 3"/>
          <p:cNvSpPr>
            <a:spLocks noGrp="1" noRot="1" noChangeAspect="1"/>
          </p:cNvSpPr>
          <p:nvPr>
            <p:ph type="sldImg" idx="2"/>
          </p:nvPr>
        </p:nvSpPr>
        <p:spPr>
          <a:xfrm>
            <a:off x="1165225" y="1241425"/>
            <a:ext cx="4467225" cy="3351213"/>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450" y="4778375"/>
            <a:ext cx="5438775" cy="3910013"/>
          </a:xfrm>
          <a:prstGeom prst="rect">
            <a:avLst/>
          </a:prstGeom>
        </p:spPr>
        <p:txBody>
          <a:bodyPr vert="horz" lIns="91440" tIns="45720" rIns="91440" bIns="45720" rtlCol="0"/>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9431338"/>
            <a:ext cx="2946400" cy="498475"/>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49688" y="9431338"/>
            <a:ext cx="2946400" cy="498475"/>
          </a:xfrm>
          <a:prstGeom prst="rect">
            <a:avLst/>
          </a:prstGeom>
        </p:spPr>
        <p:txBody>
          <a:bodyPr vert="horz" lIns="91440" tIns="45720" rIns="91440" bIns="45720" rtlCol="0" anchor="b"/>
          <a:lstStyle>
            <a:lvl1pPr algn="r">
              <a:defRPr sz="1200"/>
            </a:lvl1pPr>
          </a:lstStyle>
          <a:p>
            <a:fld id="{75721E42-EBA1-42AF-984E-34BA1130C5B2}" type="slidenum">
              <a:rPr lang="ko-KR" altLang="en-US" smtClean="0"/>
              <a:t>‹#›</a:t>
            </a:fld>
            <a:endParaRPr lang="ko-KR" altLang="en-US"/>
          </a:p>
        </p:txBody>
      </p:sp>
    </p:spTree>
    <p:extLst>
      <p:ext uri="{BB962C8B-B14F-4D97-AF65-F5344CB8AC3E}">
        <p14:creationId xmlns:p14="http://schemas.microsoft.com/office/powerpoint/2010/main" val="297561984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1</a:t>
            </a:fld>
            <a:endParaRPr lang="ko-KR" altLang="en-US"/>
          </a:p>
        </p:txBody>
      </p:sp>
    </p:spTree>
    <p:extLst>
      <p:ext uri="{BB962C8B-B14F-4D97-AF65-F5344CB8AC3E}">
        <p14:creationId xmlns:p14="http://schemas.microsoft.com/office/powerpoint/2010/main" val="2722655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smtClean="0"/>
              <a:t>여러 연구에 의하면</a:t>
            </a:r>
            <a:r>
              <a:rPr lang="en-US" altLang="ko-KR" dirty="0" smtClean="0"/>
              <a:t>, </a:t>
            </a:r>
            <a:r>
              <a:rPr lang="ko-KR" altLang="en-US" dirty="0" smtClean="0"/>
              <a:t>인간 활동으로 인한 온실가스 배출의 </a:t>
            </a:r>
            <a:r>
              <a:rPr lang="en-US" altLang="ko-KR" dirty="0" smtClean="0"/>
              <a:t>70%</a:t>
            </a:r>
            <a:r>
              <a:rPr lang="ko-KR" altLang="en-US" dirty="0" smtClean="0"/>
              <a:t>가 도심으로부터 나온다고 알려져 있습니다</a:t>
            </a:r>
            <a:r>
              <a:rPr lang="en-US" altLang="ko-KR" dirty="0" smtClean="0"/>
              <a:t>.  </a:t>
            </a:r>
          </a:p>
          <a:p>
            <a:r>
              <a:rPr lang="ko-KR" altLang="en-US" dirty="0" smtClean="0"/>
              <a:t>또한 노르웨이 연구진에 따르면 서울 및 경기도는</a:t>
            </a:r>
            <a:r>
              <a:rPr lang="ko-KR" altLang="en-US" baseline="0" dirty="0" smtClean="0"/>
              <a:t> 여러 도시 중에서</a:t>
            </a:r>
            <a:r>
              <a:rPr lang="en-US" altLang="ko-KR" dirty="0" smtClean="0"/>
              <a:t> 1</a:t>
            </a:r>
            <a:r>
              <a:rPr lang="ko-KR" altLang="en-US" dirty="0" smtClean="0"/>
              <a:t>번째로 높은 탄소 발자국을 갖고 있습니다</a:t>
            </a:r>
            <a:r>
              <a:rPr lang="en-US" altLang="ko-KR" dirty="0" smtClean="0"/>
              <a:t>. </a:t>
            </a:r>
            <a:r>
              <a:rPr lang="ko-KR" altLang="en-US" dirty="0" smtClean="0"/>
              <a:t>이렇게</a:t>
            </a:r>
            <a:r>
              <a:rPr lang="ko-KR" altLang="en-US" baseline="0" dirty="0" smtClean="0"/>
              <a:t> 주요한 탄소 배출원인 도시의 효과적인 온실가스 감축을 위해서 </a:t>
            </a:r>
            <a:endParaRPr lang="en-US" altLang="ko-KR" dirty="0" smtClean="0"/>
          </a:p>
          <a:p>
            <a:endParaRPr lang="en-US" altLang="ko-KR" dirty="0" smtClean="0"/>
          </a:p>
          <a:p>
            <a:r>
              <a:rPr lang="en-US" altLang="ko-KR" dirty="0" smtClean="0"/>
              <a:t>In this study, we focus on Seoul, known as one of the largest anthropogenic CO2 emitting cities in the world. According to recent research, Seoul is ranked 5th in terms of total carbon emissions based on inventory data and 1st based on carbon footprint data. (Moran et al. 2018; </a:t>
            </a:r>
            <a:r>
              <a:rPr lang="en-US" altLang="ko-KR" dirty="0" err="1" smtClean="0"/>
              <a:t>Nangini</a:t>
            </a:r>
            <a:r>
              <a:rPr lang="en-US" altLang="ko-KR" dirty="0" smtClean="0"/>
              <a:t> et al. 2019). However, there is no CO2 ground observation network in Seoul to assess the CO2 emissions and characteristics inside the city. To overcome these limitations and investigate urban atmospheric CO2 concentrations, we propose the development of a low-cost CO2 sensor network over Seoul for the first time. Our main purpose in this paper is to present an initial description of our instrument, their locations and preliminary results. Subsequently, using qualified low-cost CO2 sensors, we further estimate the urban enhancement of atmospheric CO2 through comparison with local background measurements. This study introduces the initial stage in the construction of a low-cost CO2 sensor network in Seoul that will be the basis of a city-wide CO2 monitoring network in the future.</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2</a:t>
            </a:fld>
            <a:endParaRPr lang="ko-KR" altLang="en-US"/>
          </a:p>
        </p:txBody>
      </p:sp>
    </p:spTree>
    <p:extLst>
      <p:ext uri="{BB962C8B-B14F-4D97-AF65-F5344CB8AC3E}">
        <p14:creationId xmlns:p14="http://schemas.microsoft.com/office/powerpoint/2010/main" val="752026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base" latinLnBrk="1" hangingPunct="1">
              <a:lnSpc>
                <a:spcPct val="100000"/>
              </a:lnSpc>
              <a:spcBef>
                <a:spcPts val="0"/>
              </a:spcBef>
              <a:spcAft>
                <a:spcPts val="0"/>
              </a:spcAft>
              <a:buClrTx/>
              <a:buSzTx/>
              <a:buFontTx/>
              <a:buNone/>
              <a:tabLst/>
              <a:defRPr/>
            </a:pPr>
            <a:r>
              <a:rPr lang="ko-KR" altLang="en-US" dirty="0" smtClean="0"/>
              <a:t>다음은 현재 존재하는 도심 지역</a:t>
            </a:r>
            <a:r>
              <a:rPr lang="ko-KR" altLang="en-US" baseline="0" dirty="0" smtClean="0"/>
              <a:t> 이산화탄소 </a:t>
            </a:r>
            <a:r>
              <a:rPr lang="ko-KR" altLang="en-US" dirty="0" smtClean="0"/>
              <a:t>관측소 위치를 정리한 것입니다</a:t>
            </a:r>
            <a:r>
              <a:rPr lang="en-US" altLang="ko-KR" dirty="0" smtClean="0"/>
              <a:t>. </a:t>
            </a:r>
            <a:r>
              <a:rPr lang="ko-KR" altLang="en-US" sz="1200" kern="1200" dirty="0" smtClean="0">
                <a:solidFill>
                  <a:schemeClr val="tx1"/>
                </a:solidFill>
                <a:effectLst/>
                <a:latin typeface="+mn-lt"/>
                <a:ea typeface="+mn-ea"/>
                <a:cs typeface="+mn-cs"/>
              </a:rPr>
              <a:t>도시 내 온실가스 변동성의 시공간적 분포를 파악하기 위하여 서울 및 수도권의 다양한 지점에서 지상 관측이 이뤄지고 있으나</a:t>
            </a:r>
            <a:r>
              <a:rPr lang="en-US" altLang="ko-KR" sz="1200" kern="1200" dirty="0" smtClean="0">
                <a:solidFill>
                  <a:schemeClr val="tx1"/>
                </a:solidFill>
                <a:effectLst/>
                <a:latin typeface="+mn-lt"/>
                <a:ea typeface="+mn-ea"/>
                <a:cs typeface="+mn-cs"/>
              </a:rPr>
              <a:t>, </a:t>
            </a:r>
            <a:r>
              <a:rPr lang="ko-KR" altLang="en-US" sz="1200" kern="1200" dirty="0" smtClean="0">
                <a:solidFill>
                  <a:schemeClr val="tx1"/>
                </a:solidFill>
                <a:effectLst/>
                <a:latin typeface="+mn-lt"/>
                <a:ea typeface="+mn-ea"/>
                <a:cs typeface="+mn-cs"/>
              </a:rPr>
              <a:t>해당 관측은 수도권이 형성하는 </a:t>
            </a:r>
            <a:r>
              <a:rPr lang="en-US" altLang="ko-KR" sz="1200" kern="1200" dirty="0" smtClean="0">
                <a:solidFill>
                  <a:schemeClr val="tx1"/>
                </a:solidFill>
                <a:effectLst/>
                <a:latin typeface="+mn-lt"/>
                <a:ea typeface="+mn-ea"/>
                <a:cs typeface="+mn-cs"/>
              </a:rPr>
              <a:t>CO</a:t>
            </a:r>
            <a:r>
              <a:rPr lang="en-US" altLang="ko-KR" sz="1200" kern="1200" baseline="-25000" dirty="0" smtClean="0">
                <a:solidFill>
                  <a:schemeClr val="tx1"/>
                </a:solidFill>
                <a:effectLst/>
                <a:latin typeface="+mn-lt"/>
                <a:ea typeface="+mn-ea"/>
                <a:cs typeface="+mn-cs"/>
              </a:rPr>
              <a:t>2</a:t>
            </a:r>
            <a:r>
              <a:rPr lang="ko-KR" altLang="en-US" sz="1200" kern="1200" dirty="0" smtClean="0">
                <a:solidFill>
                  <a:schemeClr val="tx1"/>
                </a:solidFill>
                <a:effectLst/>
                <a:latin typeface="+mn-lt"/>
                <a:ea typeface="+mn-ea"/>
                <a:cs typeface="+mn-cs"/>
              </a:rPr>
              <a:t> 돔의 내부 </a:t>
            </a:r>
            <a:r>
              <a:rPr lang="ko-KR" altLang="en-US" sz="1200" kern="1200" dirty="0" err="1" smtClean="0">
                <a:solidFill>
                  <a:schemeClr val="tx1"/>
                </a:solidFill>
                <a:effectLst/>
                <a:latin typeface="+mn-lt"/>
                <a:ea typeface="+mn-ea"/>
                <a:cs typeface="+mn-cs"/>
              </a:rPr>
              <a:t>지점만을</a:t>
            </a:r>
            <a:r>
              <a:rPr lang="ko-KR" altLang="en-US" sz="1200" kern="1200" dirty="0" smtClean="0">
                <a:solidFill>
                  <a:schemeClr val="tx1"/>
                </a:solidFill>
                <a:effectLst/>
                <a:latin typeface="+mn-lt"/>
                <a:ea typeface="+mn-ea"/>
                <a:cs typeface="+mn-cs"/>
              </a:rPr>
              <a:t> 관측하고 있다는 한계가 있습니다</a:t>
            </a:r>
            <a:r>
              <a:rPr lang="en-US" altLang="ko-KR" sz="1200" kern="1200" dirty="0" smtClean="0">
                <a:solidFill>
                  <a:schemeClr val="tx1"/>
                </a:solidFill>
                <a:effectLst/>
                <a:latin typeface="+mn-lt"/>
                <a:ea typeface="+mn-ea"/>
                <a:cs typeface="+mn-cs"/>
              </a:rPr>
              <a:t>. </a:t>
            </a:r>
            <a:r>
              <a:rPr lang="ko-KR" altLang="en-US" sz="1200" kern="1200" dirty="0" smtClean="0">
                <a:solidFill>
                  <a:schemeClr val="tx1"/>
                </a:solidFill>
                <a:effectLst/>
                <a:latin typeface="+mn-lt"/>
                <a:ea typeface="+mn-ea"/>
                <a:cs typeface="+mn-cs"/>
              </a:rPr>
              <a:t>따라서 본 연구는 하루 동안 국내를 동서로 횡단하는 이동 관측을 통해 수도권 내외의 이산화탄소 농도 차이를 살펴보았다</a:t>
            </a:r>
            <a:r>
              <a:rPr lang="en-US" altLang="ko-KR" sz="1200" kern="1200" dirty="0" smtClean="0">
                <a:solidFill>
                  <a:schemeClr val="tx1"/>
                </a:solidFill>
                <a:effectLst/>
                <a:latin typeface="+mn-lt"/>
                <a:ea typeface="+mn-ea"/>
                <a:cs typeface="+mn-cs"/>
              </a:rPr>
              <a:t>. </a:t>
            </a:r>
            <a:endParaRPr lang="ko-KR" altLang="en-US"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3</a:t>
            </a:fld>
            <a:endParaRPr lang="ko-KR" altLang="en-US"/>
          </a:p>
        </p:txBody>
      </p:sp>
    </p:spTree>
    <p:extLst>
      <p:ext uri="{BB962C8B-B14F-4D97-AF65-F5344CB8AC3E}">
        <p14:creationId xmlns:p14="http://schemas.microsoft.com/office/powerpoint/2010/main" val="3788252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fontAlgn="base" latinLnBrk="1"/>
            <a:r>
              <a:rPr lang="ko-KR" altLang="en-US" sz="1200" kern="1200" dirty="0" smtClean="0">
                <a:solidFill>
                  <a:schemeClr val="tx1"/>
                </a:solidFill>
                <a:effectLst/>
                <a:latin typeface="+mn-lt"/>
                <a:ea typeface="+mn-ea"/>
                <a:cs typeface="+mn-cs"/>
              </a:rPr>
              <a:t>관측은 </a:t>
            </a:r>
            <a:r>
              <a:rPr lang="en-US" altLang="ko-KR" sz="1200" kern="1200" dirty="0" smtClean="0">
                <a:solidFill>
                  <a:schemeClr val="tx1"/>
                </a:solidFill>
                <a:effectLst/>
                <a:latin typeface="+mn-lt"/>
                <a:ea typeface="+mn-ea"/>
                <a:cs typeface="+mn-cs"/>
              </a:rPr>
              <a:t>2020</a:t>
            </a:r>
            <a:r>
              <a:rPr lang="ko-KR" altLang="en-US" sz="1200" kern="1200" dirty="0" smtClean="0">
                <a:solidFill>
                  <a:schemeClr val="tx1"/>
                </a:solidFill>
                <a:effectLst/>
                <a:latin typeface="+mn-lt"/>
                <a:ea typeface="+mn-ea"/>
                <a:cs typeface="+mn-cs"/>
              </a:rPr>
              <a:t>년 </a:t>
            </a:r>
            <a:r>
              <a:rPr lang="en-US" altLang="ko-KR" sz="1200" kern="1200" dirty="0" smtClean="0">
                <a:solidFill>
                  <a:schemeClr val="tx1"/>
                </a:solidFill>
                <a:effectLst/>
                <a:latin typeface="+mn-lt"/>
                <a:ea typeface="+mn-ea"/>
                <a:cs typeface="+mn-cs"/>
              </a:rPr>
              <a:t>9</a:t>
            </a:r>
            <a:r>
              <a:rPr lang="ko-KR" altLang="en-US" sz="1200" kern="1200" dirty="0" smtClean="0">
                <a:solidFill>
                  <a:schemeClr val="tx1"/>
                </a:solidFill>
                <a:effectLst/>
                <a:latin typeface="+mn-lt"/>
                <a:ea typeface="+mn-ea"/>
                <a:cs typeface="+mn-cs"/>
              </a:rPr>
              <a:t>월 </a:t>
            </a:r>
            <a:r>
              <a:rPr lang="en-US" altLang="ko-KR" sz="1200" kern="1200" dirty="0" smtClean="0">
                <a:solidFill>
                  <a:schemeClr val="tx1"/>
                </a:solidFill>
                <a:effectLst/>
                <a:latin typeface="+mn-lt"/>
                <a:ea typeface="+mn-ea"/>
                <a:cs typeface="+mn-cs"/>
              </a:rPr>
              <a:t>11</a:t>
            </a:r>
            <a:r>
              <a:rPr lang="ko-KR" altLang="en-US" sz="1200" kern="1200" dirty="0" smtClean="0">
                <a:solidFill>
                  <a:schemeClr val="tx1"/>
                </a:solidFill>
                <a:effectLst/>
                <a:latin typeface="+mn-lt"/>
                <a:ea typeface="+mn-ea"/>
                <a:cs typeface="+mn-cs"/>
              </a:rPr>
              <a:t>일 오전 </a:t>
            </a:r>
            <a:r>
              <a:rPr lang="en-US" altLang="ko-KR" sz="1200" kern="1200" dirty="0" smtClean="0">
                <a:solidFill>
                  <a:schemeClr val="tx1"/>
                </a:solidFill>
                <a:effectLst/>
                <a:latin typeface="+mn-lt"/>
                <a:ea typeface="+mn-ea"/>
                <a:cs typeface="+mn-cs"/>
              </a:rPr>
              <a:t>10</a:t>
            </a:r>
            <a:r>
              <a:rPr lang="ko-KR" altLang="en-US" sz="1200" kern="1200" dirty="0" smtClean="0">
                <a:solidFill>
                  <a:schemeClr val="tx1"/>
                </a:solidFill>
                <a:effectLst/>
                <a:latin typeface="+mn-lt"/>
                <a:ea typeface="+mn-ea"/>
                <a:cs typeface="+mn-cs"/>
              </a:rPr>
              <a:t>시 </a:t>
            </a:r>
            <a:r>
              <a:rPr lang="en-US" altLang="ko-KR" sz="1200" kern="1200" dirty="0" smtClean="0">
                <a:solidFill>
                  <a:schemeClr val="tx1"/>
                </a:solidFill>
                <a:effectLst/>
                <a:latin typeface="+mn-lt"/>
                <a:ea typeface="+mn-ea"/>
                <a:cs typeface="+mn-cs"/>
              </a:rPr>
              <a:t>30</a:t>
            </a:r>
            <a:r>
              <a:rPr lang="ko-KR" altLang="en-US" sz="1200" kern="1200" dirty="0" smtClean="0">
                <a:solidFill>
                  <a:schemeClr val="tx1"/>
                </a:solidFill>
                <a:effectLst/>
                <a:latin typeface="+mn-lt"/>
                <a:ea typeface="+mn-ea"/>
                <a:cs typeface="+mn-cs"/>
              </a:rPr>
              <a:t>분부터 오후 </a:t>
            </a:r>
            <a:r>
              <a:rPr lang="en-US" altLang="ko-KR" sz="1200" kern="1200" dirty="0" smtClean="0">
                <a:solidFill>
                  <a:schemeClr val="tx1"/>
                </a:solidFill>
                <a:effectLst/>
                <a:latin typeface="+mn-lt"/>
                <a:ea typeface="+mn-ea"/>
                <a:cs typeface="+mn-cs"/>
              </a:rPr>
              <a:t>2</a:t>
            </a:r>
            <a:r>
              <a:rPr lang="ko-KR" altLang="en-US" sz="1200" kern="1200" dirty="0" smtClean="0">
                <a:solidFill>
                  <a:schemeClr val="tx1"/>
                </a:solidFill>
                <a:effectLst/>
                <a:latin typeface="+mn-lt"/>
                <a:ea typeface="+mn-ea"/>
                <a:cs typeface="+mn-cs"/>
              </a:rPr>
              <a:t>시 </a:t>
            </a:r>
            <a:r>
              <a:rPr lang="en-US" altLang="ko-KR" sz="1200" kern="1200" dirty="0" smtClean="0">
                <a:solidFill>
                  <a:schemeClr val="tx1"/>
                </a:solidFill>
                <a:effectLst/>
                <a:latin typeface="+mn-lt"/>
                <a:ea typeface="+mn-ea"/>
                <a:cs typeface="+mn-cs"/>
              </a:rPr>
              <a:t>30</a:t>
            </a:r>
            <a:r>
              <a:rPr lang="ko-KR" altLang="en-US" sz="1200" kern="1200" dirty="0" smtClean="0">
                <a:solidFill>
                  <a:schemeClr val="tx1"/>
                </a:solidFill>
                <a:effectLst/>
                <a:latin typeface="+mn-lt"/>
                <a:ea typeface="+mn-ea"/>
                <a:cs typeface="+mn-cs"/>
              </a:rPr>
              <a:t>분까지 이뤄졌으며</a:t>
            </a:r>
            <a:r>
              <a:rPr lang="en-US" altLang="ko-KR" sz="1200" kern="1200" dirty="0" smtClean="0">
                <a:solidFill>
                  <a:schemeClr val="tx1"/>
                </a:solidFill>
                <a:effectLst/>
                <a:latin typeface="+mn-lt"/>
                <a:ea typeface="+mn-ea"/>
                <a:cs typeface="+mn-cs"/>
              </a:rPr>
              <a:t>, </a:t>
            </a:r>
            <a:r>
              <a:rPr lang="ko-KR" altLang="en-US" sz="1200" kern="1200" dirty="0" smtClean="0">
                <a:solidFill>
                  <a:schemeClr val="tx1"/>
                </a:solidFill>
                <a:effectLst/>
                <a:latin typeface="+mn-lt"/>
                <a:ea typeface="+mn-ea"/>
                <a:cs typeface="+mn-cs"/>
              </a:rPr>
              <a:t>서해안 인천 송도지역에서 동해안 속초까지 고속도로를 따라 </a:t>
            </a:r>
            <a:r>
              <a:rPr lang="en-US" altLang="ko-KR" sz="1200" kern="1200" dirty="0" smtClean="0">
                <a:solidFill>
                  <a:schemeClr val="tx1"/>
                </a:solidFill>
                <a:effectLst/>
                <a:latin typeface="+mn-lt"/>
                <a:ea typeface="+mn-ea"/>
                <a:cs typeface="+mn-cs"/>
              </a:rPr>
              <a:t>240km </a:t>
            </a:r>
            <a:r>
              <a:rPr lang="ko-KR" altLang="en-US" sz="1200" kern="1200" dirty="0" smtClean="0">
                <a:solidFill>
                  <a:schemeClr val="tx1"/>
                </a:solidFill>
                <a:effectLst/>
                <a:latin typeface="+mn-lt"/>
                <a:ea typeface="+mn-ea"/>
                <a:cs typeface="+mn-cs"/>
              </a:rPr>
              <a:t>가량을 이동하였고 차량의 </a:t>
            </a:r>
            <a:r>
              <a:rPr lang="en-US" altLang="ko-KR" sz="1200" kern="1200" dirty="0" smtClean="0">
                <a:solidFill>
                  <a:schemeClr val="tx1"/>
                </a:solidFill>
                <a:effectLst/>
                <a:latin typeface="+mn-lt"/>
                <a:ea typeface="+mn-ea"/>
                <a:cs typeface="+mn-cs"/>
              </a:rPr>
              <a:t>50cm </a:t>
            </a:r>
            <a:r>
              <a:rPr lang="ko-KR" altLang="en-US" sz="1200" kern="1200" dirty="0" smtClean="0">
                <a:solidFill>
                  <a:schemeClr val="tx1"/>
                </a:solidFill>
                <a:effectLst/>
                <a:latin typeface="+mn-lt"/>
                <a:ea typeface="+mn-ea"/>
                <a:cs typeface="+mn-cs"/>
              </a:rPr>
              <a:t>위에 </a:t>
            </a:r>
            <a:r>
              <a:rPr lang="en-US" altLang="ko-KR" sz="1200" kern="1200" dirty="0" smtClean="0">
                <a:solidFill>
                  <a:schemeClr val="tx1"/>
                </a:solidFill>
                <a:effectLst/>
                <a:latin typeface="+mn-lt"/>
                <a:ea typeface="+mn-ea"/>
                <a:cs typeface="+mn-cs"/>
              </a:rPr>
              <a:t>Li-7815</a:t>
            </a:r>
            <a:r>
              <a:rPr lang="ko-KR" altLang="en-US" sz="1200" kern="1200" dirty="0" smtClean="0">
                <a:solidFill>
                  <a:schemeClr val="tx1"/>
                </a:solidFill>
                <a:effectLst/>
                <a:latin typeface="+mn-lt"/>
                <a:ea typeface="+mn-ea"/>
                <a:cs typeface="+mn-cs"/>
              </a:rPr>
              <a:t>의 </a:t>
            </a:r>
            <a:r>
              <a:rPr lang="en-US" altLang="ko-KR" sz="1200" kern="1200" dirty="0" smtClean="0">
                <a:solidFill>
                  <a:schemeClr val="tx1"/>
                </a:solidFill>
                <a:effectLst/>
                <a:latin typeface="+mn-lt"/>
                <a:ea typeface="+mn-ea"/>
                <a:cs typeface="+mn-cs"/>
              </a:rPr>
              <a:t>inlet</a:t>
            </a:r>
            <a:r>
              <a:rPr lang="ko-KR" altLang="en-US" sz="1200" kern="1200" dirty="0" smtClean="0">
                <a:solidFill>
                  <a:schemeClr val="tx1"/>
                </a:solidFill>
                <a:effectLst/>
                <a:latin typeface="+mn-lt"/>
                <a:ea typeface="+mn-ea"/>
                <a:cs typeface="+mn-cs"/>
              </a:rPr>
              <a:t>을 고정하여 </a:t>
            </a:r>
            <a:r>
              <a:rPr lang="en-US" altLang="ko-KR" sz="1200" kern="1200" dirty="0" smtClean="0">
                <a:solidFill>
                  <a:schemeClr val="tx1"/>
                </a:solidFill>
                <a:effectLst/>
                <a:latin typeface="+mn-lt"/>
                <a:ea typeface="+mn-ea"/>
                <a:cs typeface="+mn-cs"/>
              </a:rPr>
              <a:t>1</a:t>
            </a:r>
            <a:r>
              <a:rPr lang="ko-KR" altLang="en-US" sz="1200" kern="1200" dirty="0" smtClean="0">
                <a:solidFill>
                  <a:schemeClr val="tx1"/>
                </a:solidFill>
                <a:effectLst/>
                <a:latin typeface="+mn-lt"/>
                <a:ea typeface="+mn-ea"/>
                <a:cs typeface="+mn-cs"/>
              </a:rPr>
              <a:t>초에 한 번씩 </a:t>
            </a:r>
            <a:r>
              <a:rPr lang="en-US" altLang="ko-KR" sz="1200" kern="1200" dirty="0" smtClean="0">
                <a:solidFill>
                  <a:schemeClr val="tx1"/>
                </a:solidFill>
                <a:effectLst/>
                <a:latin typeface="+mn-lt"/>
                <a:ea typeface="+mn-ea"/>
                <a:cs typeface="+mn-cs"/>
              </a:rPr>
              <a:t>CO</a:t>
            </a:r>
            <a:r>
              <a:rPr lang="en-US" altLang="ko-KR" sz="1200" kern="1200" baseline="-25000" dirty="0" smtClean="0">
                <a:solidFill>
                  <a:schemeClr val="tx1"/>
                </a:solidFill>
                <a:effectLst/>
                <a:latin typeface="+mn-lt"/>
                <a:ea typeface="+mn-ea"/>
                <a:cs typeface="+mn-cs"/>
              </a:rPr>
              <a:t>2</a:t>
            </a:r>
            <a:r>
              <a:rPr lang="ko-KR" altLang="en-US" sz="1200" kern="1200" dirty="0" smtClean="0">
                <a:solidFill>
                  <a:schemeClr val="tx1"/>
                </a:solidFill>
                <a:effectLst/>
                <a:latin typeface="+mn-lt"/>
                <a:ea typeface="+mn-ea"/>
                <a:cs typeface="+mn-cs"/>
              </a:rPr>
              <a:t> 농도를 측정하였습니다</a:t>
            </a:r>
            <a:r>
              <a:rPr lang="en-US" altLang="ko-KR" sz="1200" kern="1200" dirty="0" smtClean="0">
                <a:solidFill>
                  <a:schemeClr val="tx1"/>
                </a:solidFill>
                <a:effectLst/>
                <a:latin typeface="+mn-lt"/>
                <a:ea typeface="+mn-ea"/>
                <a:cs typeface="+mn-cs"/>
              </a:rPr>
              <a:t>.</a:t>
            </a:r>
            <a:endParaRPr lang="ko-KR" altLang="en-US"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4</a:t>
            </a:fld>
            <a:endParaRPr lang="ko-KR" altLang="en-US"/>
          </a:p>
        </p:txBody>
      </p:sp>
    </p:spTree>
    <p:extLst>
      <p:ext uri="{BB962C8B-B14F-4D97-AF65-F5344CB8AC3E}">
        <p14:creationId xmlns:p14="http://schemas.microsoft.com/office/powerpoint/2010/main" val="34347677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smtClean="0"/>
              <a:t>관측 결과를 볼 때 확실히 수도권에서 멀어질수록 값이 낮아지는</a:t>
            </a:r>
            <a:r>
              <a:rPr lang="ko-KR" altLang="en-US" baseline="0" dirty="0" smtClean="0"/>
              <a:t> </a:t>
            </a:r>
            <a:r>
              <a:rPr lang="ko-KR" altLang="en-US" baseline="0" dirty="0" err="1" smtClean="0"/>
              <a:t>서고동저형</a:t>
            </a:r>
            <a:r>
              <a:rPr lang="ko-KR" altLang="en-US" baseline="0" dirty="0" smtClean="0"/>
              <a:t> 특징을 가지는 것을 확인할 수 있었습니다</a:t>
            </a:r>
            <a:r>
              <a:rPr lang="en-US" altLang="ko-KR" baseline="0" dirty="0" smtClean="0"/>
              <a:t>. </a:t>
            </a:r>
          </a:p>
          <a:p>
            <a:r>
              <a:rPr lang="ko-KR" altLang="en-US" baseline="0" dirty="0" smtClean="0"/>
              <a:t>아래 그림을 보시면 오른쪽으로 갈수록 파란색 선이 많이 보이는 것을 확인하실 수 있습니다</a:t>
            </a:r>
            <a:r>
              <a:rPr lang="en-US" altLang="ko-KR" baseline="0" dirty="0" smtClean="0"/>
              <a:t>. </a:t>
            </a:r>
            <a:endParaRPr lang="en-US" altLang="ko-KR" dirty="0" smtClean="0"/>
          </a:p>
          <a:p>
            <a:r>
              <a:rPr lang="ko-KR" altLang="en-US" dirty="0" smtClean="0"/>
              <a:t>다음과 같이 데이터 </a:t>
            </a:r>
            <a:r>
              <a:rPr lang="ko-KR" altLang="en-US" dirty="0" err="1" smtClean="0"/>
              <a:t>전처리를</a:t>
            </a:r>
            <a:r>
              <a:rPr lang="ko-KR" altLang="en-US" dirty="0" smtClean="0"/>
              <a:t> 하였고</a:t>
            </a:r>
            <a:r>
              <a:rPr lang="en-US" altLang="ko-KR" dirty="0" smtClean="0"/>
              <a:t>, </a:t>
            </a:r>
            <a:r>
              <a:rPr lang="ko-KR" altLang="en-US" dirty="0" smtClean="0"/>
              <a:t>전처리 결과 총 </a:t>
            </a:r>
            <a:r>
              <a:rPr lang="en-US" altLang="ko-KR" dirty="0" smtClean="0"/>
              <a:t>6473</a:t>
            </a:r>
            <a:r>
              <a:rPr lang="ko-KR" altLang="en-US" dirty="0" smtClean="0"/>
              <a:t>개의 관측 데이터가 남았고</a:t>
            </a:r>
            <a:r>
              <a:rPr lang="en-US" altLang="ko-KR" dirty="0" smtClean="0"/>
              <a:t>, </a:t>
            </a:r>
            <a:r>
              <a:rPr lang="ko-KR" altLang="en-US" dirty="0" smtClean="0"/>
              <a:t>평균은 </a:t>
            </a:r>
            <a:r>
              <a:rPr lang="en-US" altLang="ko-KR" dirty="0" smtClean="0"/>
              <a:t>496, </a:t>
            </a:r>
            <a:r>
              <a:rPr lang="ko-KR" altLang="en-US" dirty="0" smtClean="0"/>
              <a:t>표준편차는 </a:t>
            </a:r>
            <a:r>
              <a:rPr lang="en-US" altLang="ko-KR" dirty="0" smtClean="0"/>
              <a:t>54, </a:t>
            </a:r>
            <a:r>
              <a:rPr lang="ko-KR" altLang="en-US" dirty="0" smtClean="0"/>
              <a:t>최솟값은 </a:t>
            </a:r>
            <a:r>
              <a:rPr lang="en-US" altLang="ko-KR" dirty="0" smtClean="0"/>
              <a:t>413, </a:t>
            </a:r>
            <a:r>
              <a:rPr lang="ko-KR" altLang="en-US" dirty="0" smtClean="0"/>
              <a:t>최댓값은 </a:t>
            </a:r>
            <a:r>
              <a:rPr lang="en-US" altLang="ko-KR" dirty="0" smtClean="0"/>
              <a:t>1036ppm</a:t>
            </a:r>
            <a:r>
              <a:rPr lang="ko-KR" altLang="en-US" dirty="0" smtClean="0"/>
              <a:t>이었습니다</a:t>
            </a:r>
            <a:r>
              <a:rPr lang="en-US" altLang="ko-KR" dirty="0" smtClean="0"/>
              <a:t>.</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5</a:t>
            </a:fld>
            <a:endParaRPr lang="ko-KR" altLang="en-US"/>
          </a:p>
        </p:txBody>
      </p:sp>
    </p:spTree>
    <p:extLst>
      <p:ext uri="{BB962C8B-B14F-4D97-AF65-F5344CB8AC3E}">
        <p14:creationId xmlns:p14="http://schemas.microsoft.com/office/powerpoint/2010/main" val="2165100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smtClean="0"/>
              <a:t>경도에 따라 얼마나 </a:t>
            </a:r>
            <a:r>
              <a:rPr lang="en-US" altLang="ko-KR" dirty="0" smtClean="0"/>
              <a:t>CO2 </a:t>
            </a:r>
            <a:r>
              <a:rPr lang="ko-KR" altLang="en-US" dirty="0" smtClean="0"/>
              <a:t>농도가 낮아지는지 확인하기 위해 경도를 같은 간격으로 </a:t>
            </a:r>
            <a:r>
              <a:rPr lang="en-US" altLang="ko-KR" dirty="0" smtClean="0"/>
              <a:t>9</a:t>
            </a:r>
            <a:r>
              <a:rPr lang="ko-KR" altLang="en-US" dirty="0" smtClean="0"/>
              <a:t>개 구간으로 나눠 </a:t>
            </a:r>
            <a:r>
              <a:rPr lang="en-US" altLang="ko-KR" dirty="0" smtClean="0"/>
              <a:t>boxplot</a:t>
            </a:r>
            <a:r>
              <a:rPr lang="ko-KR" altLang="en-US" dirty="0" smtClean="0"/>
              <a:t>을 그려보았습니다</a:t>
            </a:r>
            <a:r>
              <a:rPr lang="en-US" altLang="ko-KR" dirty="0" smtClean="0"/>
              <a:t>.</a:t>
            </a:r>
            <a:r>
              <a:rPr lang="en-US" altLang="ko-KR" baseline="0" dirty="0" smtClean="0"/>
              <a:t> </a:t>
            </a:r>
            <a:r>
              <a:rPr lang="ko-KR" altLang="en-US" baseline="0" dirty="0" smtClean="0"/>
              <a:t>아래 그림은 </a:t>
            </a:r>
            <a:r>
              <a:rPr lang="en-US" altLang="ko-KR" baseline="0" dirty="0" smtClean="0"/>
              <a:t>outlier</a:t>
            </a:r>
            <a:r>
              <a:rPr lang="ko-KR" altLang="en-US" baseline="0" dirty="0" smtClean="0"/>
              <a:t>를 제거하고 그린 그림인데</a:t>
            </a:r>
            <a:r>
              <a:rPr lang="en-US" altLang="ko-KR" baseline="0" dirty="0" smtClean="0"/>
              <a:t>, </a:t>
            </a:r>
            <a:r>
              <a:rPr lang="ko-KR" altLang="en-US" baseline="0" dirty="0" smtClean="0"/>
              <a:t>오른쪽으로 갈수록 낮아지는 패턴을 보이다가 </a:t>
            </a:r>
            <a:r>
              <a:rPr lang="en-US" altLang="ko-KR" baseline="0" dirty="0" smtClean="0"/>
              <a:t>8</a:t>
            </a:r>
            <a:r>
              <a:rPr lang="ko-KR" altLang="en-US" baseline="0" dirty="0" smtClean="0"/>
              <a:t>구간에서 갑자기 높아지는 것을 확인할 수 있습니다</a:t>
            </a:r>
            <a:r>
              <a:rPr lang="en-US" altLang="ko-KR" baseline="0" dirty="0" smtClean="0"/>
              <a:t>. </a:t>
            </a:r>
            <a:r>
              <a:rPr lang="ko-KR" altLang="en-US" baseline="0" dirty="0" smtClean="0"/>
              <a:t>인제 부근에서 갑자기 이렇게 </a:t>
            </a:r>
            <a:r>
              <a:rPr lang="en-US" altLang="ko-KR" baseline="0" dirty="0" smtClean="0"/>
              <a:t>CO2</a:t>
            </a:r>
            <a:r>
              <a:rPr lang="ko-KR" altLang="en-US" baseline="0" dirty="0" smtClean="0"/>
              <a:t>농도가 급증할 이유가 없는데</a:t>
            </a:r>
            <a:r>
              <a:rPr lang="en-US" altLang="ko-KR" baseline="0" dirty="0" smtClean="0"/>
              <a:t> </a:t>
            </a:r>
            <a:r>
              <a:rPr lang="ko-KR" altLang="en-US" baseline="0" dirty="0" smtClean="0"/>
              <a:t>이런 값이 나온 것은 이 구간에 터널이 많았기 때문이라고 생각합니다</a:t>
            </a:r>
            <a:r>
              <a:rPr lang="en-US" altLang="ko-KR" baseline="0" dirty="0" smtClean="0"/>
              <a:t>. </a:t>
            </a:r>
            <a:r>
              <a:rPr lang="ko-KR" altLang="en-US" baseline="0" dirty="0" smtClean="0"/>
              <a:t>터널을 통과하는 과정에서 생긴 </a:t>
            </a:r>
            <a:r>
              <a:rPr lang="ko-KR" altLang="en-US" baseline="0" dirty="0" err="1" smtClean="0"/>
              <a:t>관측값들이</a:t>
            </a:r>
            <a:r>
              <a:rPr lang="ko-KR" altLang="en-US" baseline="0" dirty="0" smtClean="0"/>
              <a:t> 완전히 제거되지 않았던 것입니다</a:t>
            </a:r>
            <a:r>
              <a:rPr lang="en-US" altLang="ko-KR" baseline="0" dirty="0" smtClean="0"/>
              <a:t>. </a:t>
            </a:r>
            <a:r>
              <a:rPr lang="ko-KR" altLang="en-US" baseline="0" dirty="0" smtClean="0"/>
              <a:t>따라서 이후의 값을 제거하고 거리에 따른 </a:t>
            </a:r>
            <a:r>
              <a:rPr lang="en-US" altLang="ko-KR" baseline="0" dirty="0" smtClean="0"/>
              <a:t>CO2 </a:t>
            </a:r>
            <a:r>
              <a:rPr lang="ko-KR" altLang="en-US" baseline="0" dirty="0" smtClean="0"/>
              <a:t>농도를 그려보았습니다</a:t>
            </a:r>
            <a:r>
              <a:rPr lang="en-US" altLang="ko-KR" baseline="0" dirty="0" smtClean="0"/>
              <a:t>.</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6</a:t>
            </a:fld>
            <a:endParaRPr lang="ko-KR" altLang="en-US"/>
          </a:p>
        </p:txBody>
      </p:sp>
    </p:spTree>
    <p:extLst>
      <p:ext uri="{BB962C8B-B14F-4D97-AF65-F5344CB8AC3E}">
        <p14:creationId xmlns:p14="http://schemas.microsoft.com/office/powerpoint/2010/main" val="514425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dirty="0" smtClean="0"/>
              <a:t>다음 그래프는 도심과 교외 지역에서</a:t>
            </a:r>
            <a:r>
              <a:rPr lang="ko-KR" altLang="en-US" baseline="0" dirty="0" smtClean="0"/>
              <a:t> </a:t>
            </a:r>
            <a:r>
              <a:rPr lang="en-US" altLang="ko-KR" baseline="0" dirty="0" smtClean="0"/>
              <a:t>CO2</a:t>
            </a:r>
            <a:r>
              <a:rPr lang="ko-KR" altLang="en-US" baseline="0" dirty="0" smtClean="0"/>
              <a:t>농도</a:t>
            </a:r>
            <a:r>
              <a:rPr lang="ko-KR" altLang="en-US" dirty="0" smtClean="0"/>
              <a:t> </a:t>
            </a:r>
            <a:r>
              <a:rPr lang="ko-KR" altLang="en-US" dirty="0" err="1" smtClean="0"/>
              <a:t>히스토그램와</a:t>
            </a:r>
            <a:r>
              <a:rPr lang="ko-KR" altLang="en-US" dirty="0" smtClean="0"/>
              <a:t> 안면도 </a:t>
            </a:r>
            <a:r>
              <a:rPr lang="ko-KR" altLang="en-US" dirty="0" err="1" smtClean="0"/>
              <a:t>울릉도중앙값입니다</a:t>
            </a:r>
            <a:r>
              <a:rPr lang="en-US" altLang="ko-KR" dirty="0" smtClean="0"/>
              <a:t>. </a:t>
            </a:r>
            <a:r>
              <a:rPr lang="ko-KR" altLang="en-US" dirty="0" smtClean="0"/>
              <a:t>도심 지역이 교외 지역보다 중앙값도 크고 꼬리도 오른쪽으로 더 길게 </a:t>
            </a:r>
            <a:r>
              <a:rPr lang="ko-KR" altLang="en-US" dirty="0" err="1" smtClean="0"/>
              <a:t>뻗어있음을</a:t>
            </a:r>
            <a:r>
              <a:rPr lang="ko-KR" altLang="en-US" dirty="0" smtClean="0"/>
              <a:t> 확인할 수 있습니다</a:t>
            </a:r>
            <a:r>
              <a:rPr lang="en-US" altLang="ko-KR" dirty="0" smtClean="0"/>
              <a:t>.</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7</a:t>
            </a:fld>
            <a:endParaRPr lang="ko-KR" altLang="en-US"/>
          </a:p>
        </p:txBody>
      </p:sp>
    </p:spTree>
    <p:extLst>
      <p:ext uri="{BB962C8B-B14F-4D97-AF65-F5344CB8AC3E}">
        <p14:creationId xmlns:p14="http://schemas.microsoft.com/office/powerpoint/2010/main" val="142351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1~7</a:t>
            </a:r>
            <a:r>
              <a:rPr lang="ko-KR" altLang="en-US" dirty="0" smtClean="0"/>
              <a:t>구간의 값에 대해 경도에 따라 그림을 그려보았습니다</a:t>
            </a:r>
            <a:r>
              <a:rPr lang="en-US" altLang="ko-KR" dirty="0" smtClean="0"/>
              <a:t>. </a:t>
            </a:r>
            <a:r>
              <a:rPr lang="ko-KR" altLang="en-US" dirty="0" smtClean="0"/>
              <a:t>빨간색 선이 전체 구간에서의 회귀선</a:t>
            </a:r>
            <a:r>
              <a:rPr lang="en-US" altLang="ko-KR" dirty="0" smtClean="0"/>
              <a:t>, </a:t>
            </a:r>
            <a:r>
              <a:rPr lang="ko-KR" altLang="en-US" dirty="0" smtClean="0"/>
              <a:t>파란색 선이 교외</a:t>
            </a:r>
            <a:r>
              <a:rPr lang="en-US" altLang="ko-KR" dirty="0" smtClean="0"/>
              <a:t> </a:t>
            </a:r>
            <a:r>
              <a:rPr lang="ko-KR" altLang="en-US" dirty="0" smtClean="0"/>
              <a:t>지역에서의 회귀선입니다</a:t>
            </a:r>
            <a:r>
              <a:rPr lang="en-US" altLang="ko-KR" dirty="0" smtClean="0"/>
              <a:t>. </a:t>
            </a:r>
            <a:r>
              <a:rPr lang="ko-KR" altLang="en-US" dirty="0" smtClean="0"/>
              <a:t>보시면 교외 지역만 고려했을 때 </a:t>
            </a:r>
            <a:r>
              <a:rPr lang="en-US" altLang="ko-KR" dirty="0" smtClean="0"/>
              <a:t>coefficient</a:t>
            </a:r>
            <a:r>
              <a:rPr lang="ko-KR" altLang="en-US" dirty="0" smtClean="0"/>
              <a:t>가 더 높은 것을 알 수 있습니다</a:t>
            </a:r>
            <a:r>
              <a:rPr lang="en-US" altLang="ko-KR" dirty="0" smtClean="0"/>
              <a:t>.</a:t>
            </a:r>
          </a:p>
          <a:p>
            <a:r>
              <a:rPr lang="ko-KR" altLang="en-US" dirty="0" smtClean="0"/>
              <a:t>오른쪽 그래프는 교외 지역과 </a:t>
            </a:r>
            <a:r>
              <a:rPr lang="ko-KR" altLang="en-US" dirty="0" err="1" smtClean="0"/>
              <a:t>서울간의</a:t>
            </a:r>
            <a:r>
              <a:rPr lang="ko-KR" altLang="en-US" dirty="0" smtClean="0"/>
              <a:t> 거리에 따른 </a:t>
            </a:r>
            <a:r>
              <a:rPr lang="en-US" altLang="ko-KR" dirty="0" smtClean="0"/>
              <a:t>CO2 </a:t>
            </a:r>
            <a:r>
              <a:rPr lang="ko-KR" altLang="en-US" dirty="0" smtClean="0"/>
              <a:t>농도를 그린 것입니다</a:t>
            </a:r>
            <a:r>
              <a:rPr lang="en-US" altLang="ko-KR" dirty="0" smtClean="0"/>
              <a:t>. </a:t>
            </a:r>
            <a:r>
              <a:rPr lang="ko-KR" altLang="en-US" dirty="0" smtClean="0"/>
              <a:t>수도권과의 거리가 멀어질수록 </a:t>
            </a:r>
            <a:r>
              <a:rPr lang="en-US" altLang="ko-KR" dirty="0" smtClean="0"/>
              <a:t>CO2 </a:t>
            </a:r>
            <a:r>
              <a:rPr lang="ko-KR" altLang="en-US" dirty="0" smtClean="0"/>
              <a:t>농도는 낮아지고</a:t>
            </a:r>
            <a:r>
              <a:rPr lang="en-US" altLang="ko-KR" dirty="0" smtClean="0"/>
              <a:t>, </a:t>
            </a:r>
            <a:r>
              <a:rPr lang="ko-KR" altLang="en-US" dirty="0" smtClean="0"/>
              <a:t>대략 </a:t>
            </a:r>
            <a:r>
              <a:rPr lang="en-US" altLang="ko-KR" dirty="0" smtClean="0"/>
              <a:t>100km </a:t>
            </a:r>
            <a:r>
              <a:rPr lang="ko-KR" altLang="en-US" dirty="0" err="1" smtClean="0"/>
              <a:t>이동할때</a:t>
            </a:r>
            <a:r>
              <a:rPr lang="ko-KR" altLang="en-US" dirty="0" smtClean="0"/>
              <a:t> </a:t>
            </a:r>
            <a:r>
              <a:rPr lang="en-US" altLang="ko-KR" dirty="0" smtClean="0"/>
              <a:t>27ppm </a:t>
            </a:r>
            <a:r>
              <a:rPr lang="ko-KR" altLang="en-US" dirty="0" smtClean="0"/>
              <a:t>정도 낮아졌습니다</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8</a:t>
            </a:fld>
            <a:endParaRPr lang="ko-KR" altLang="en-US"/>
          </a:p>
        </p:txBody>
      </p:sp>
    </p:spTree>
    <p:extLst>
      <p:ext uri="{BB962C8B-B14F-4D97-AF65-F5344CB8AC3E}">
        <p14:creationId xmlns:p14="http://schemas.microsoft.com/office/powerpoint/2010/main" val="3899757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1~7</a:t>
            </a:r>
            <a:r>
              <a:rPr lang="ko-KR" altLang="en-US" dirty="0" smtClean="0"/>
              <a:t>구간의 값에 대해 경도에 따라 그림을 그려보았습니다</a:t>
            </a:r>
            <a:r>
              <a:rPr lang="en-US" altLang="ko-KR" dirty="0" smtClean="0"/>
              <a:t>. </a:t>
            </a:r>
            <a:r>
              <a:rPr lang="ko-KR" altLang="en-US" dirty="0" smtClean="0"/>
              <a:t>빨간색 선이 전체 구간에서의 회귀선</a:t>
            </a:r>
            <a:r>
              <a:rPr lang="en-US" altLang="ko-KR" dirty="0" smtClean="0"/>
              <a:t>, </a:t>
            </a:r>
            <a:r>
              <a:rPr lang="ko-KR" altLang="en-US" dirty="0" smtClean="0"/>
              <a:t>파란색 선이 교외</a:t>
            </a:r>
            <a:r>
              <a:rPr lang="en-US" altLang="ko-KR" dirty="0" smtClean="0"/>
              <a:t> </a:t>
            </a:r>
            <a:r>
              <a:rPr lang="ko-KR" altLang="en-US" dirty="0" smtClean="0"/>
              <a:t>지역에서의 회귀선입니다</a:t>
            </a:r>
            <a:r>
              <a:rPr lang="en-US" altLang="ko-KR" dirty="0" smtClean="0"/>
              <a:t>. </a:t>
            </a:r>
            <a:r>
              <a:rPr lang="ko-KR" altLang="en-US" dirty="0" smtClean="0"/>
              <a:t>보시면 교외 지역만 고려했을 때 </a:t>
            </a:r>
            <a:r>
              <a:rPr lang="en-US" altLang="ko-KR" dirty="0" smtClean="0"/>
              <a:t>coefficient</a:t>
            </a:r>
            <a:r>
              <a:rPr lang="ko-KR" altLang="en-US" dirty="0" smtClean="0"/>
              <a:t>가 더 높은 것을 알 수 있습니다</a:t>
            </a:r>
            <a:r>
              <a:rPr lang="en-US" altLang="ko-KR" dirty="0" smtClean="0"/>
              <a:t>.</a:t>
            </a:r>
          </a:p>
          <a:p>
            <a:r>
              <a:rPr lang="ko-KR" altLang="en-US" dirty="0" smtClean="0"/>
              <a:t>오른쪽 그래프는 교외 지역과 </a:t>
            </a:r>
            <a:r>
              <a:rPr lang="ko-KR" altLang="en-US" dirty="0" err="1" smtClean="0"/>
              <a:t>서울간의</a:t>
            </a:r>
            <a:r>
              <a:rPr lang="ko-KR" altLang="en-US" dirty="0" smtClean="0"/>
              <a:t> 거리에 따른 </a:t>
            </a:r>
            <a:r>
              <a:rPr lang="en-US" altLang="ko-KR" dirty="0" smtClean="0"/>
              <a:t>CO2 </a:t>
            </a:r>
            <a:r>
              <a:rPr lang="ko-KR" altLang="en-US" dirty="0" smtClean="0"/>
              <a:t>농도를 그린 것입니다</a:t>
            </a:r>
            <a:r>
              <a:rPr lang="en-US" altLang="ko-KR" dirty="0" smtClean="0"/>
              <a:t>. </a:t>
            </a:r>
            <a:r>
              <a:rPr lang="ko-KR" altLang="en-US" dirty="0" smtClean="0"/>
              <a:t>수도권과의 거리가 멀어질수록 </a:t>
            </a:r>
            <a:r>
              <a:rPr lang="en-US" altLang="ko-KR" dirty="0" smtClean="0"/>
              <a:t>CO2 </a:t>
            </a:r>
            <a:r>
              <a:rPr lang="ko-KR" altLang="en-US" dirty="0" smtClean="0"/>
              <a:t>농도는 낮아지고</a:t>
            </a:r>
            <a:r>
              <a:rPr lang="en-US" altLang="ko-KR" dirty="0" smtClean="0"/>
              <a:t>, </a:t>
            </a:r>
            <a:r>
              <a:rPr lang="ko-KR" altLang="en-US" dirty="0" smtClean="0"/>
              <a:t>대략 </a:t>
            </a:r>
            <a:r>
              <a:rPr lang="en-US" altLang="ko-KR" dirty="0" smtClean="0"/>
              <a:t>100km </a:t>
            </a:r>
            <a:r>
              <a:rPr lang="ko-KR" altLang="en-US" dirty="0" err="1" smtClean="0"/>
              <a:t>이동할때</a:t>
            </a:r>
            <a:r>
              <a:rPr lang="ko-KR" altLang="en-US" dirty="0" smtClean="0"/>
              <a:t> </a:t>
            </a:r>
            <a:r>
              <a:rPr lang="en-US" altLang="ko-KR" dirty="0" smtClean="0"/>
              <a:t>27ppm </a:t>
            </a:r>
            <a:r>
              <a:rPr lang="ko-KR" altLang="en-US" dirty="0" smtClean="0"/>
              <a:t>정도 낮아졌습니다</a:t>
            </a:r>
            <a:endParaRPr lang="ko-KR" altLang="en-US" dirty="0"/>
          </a:p>
        </p:txBody>
      </p:sp>
      <p:sp>
        <p:nvSpPr>
          <p:cNvPr id="4" name="슬라이드 번호 개체 틀 3"/>
          <p:cNvSpPr>
            <a:spLocks noGrp="1"/>
          </p:cNvSpPr>
          <p:nvPr>
            <p:ph type="sldNum" sz="quarter" idx="10"/>
          </p:nvPr>
        </p:nvSpPr>
        <p:spPr/>
        <p:txBody>
          <a:bodyPr/>
          <a:lstStyle/>
          <a:p>
            <a:fld id="{75721E42-EBA1-42AF-984E-34BA1130C5B2}" type="slidenum">
              <a:rPr lang="ko-KR" altLang="en-US" smtClean="0"/>
              <a:t>9</a:t>
            </a:fld>
            <a:endParaRPr lang="ko-KR" altLang="en-US"/>
          </a:p>
        </p:txBody>
      </p:sp>
    </p:spTree>
    <p:extLst>
      <p:ext uri="{BB962C8B-B14F-4D97-AF65-F5344CB8AC3E}">
        <p14:creationId xmlns:p14="http://schemas.microsoft.com/office/powerpoint/2010/main" val="3753641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마스터 부제목 스타일 편집</a:t>
            </a:r>
            <a:endParaRPr lang="en-US" dirty="0"/>
          </a:p>
        </p:txBody>
      </p:sp>
      <p:sp>
        <p:nvSpPr>
          <p:cNvPr id="4" name="Date Placeholder 3"/>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1867219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496526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2721610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328267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ko-KR" altLang="en-US" smtClean="0"/>
              <a:t>마스터 제목 스타일 편집</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스타일을 편집합니다</a:t>
            </a:r>
          </a:p>
        </p:txBody>
      </p:sp>
      <p:sp>
        <p:nvSpPr>
          <p:cNvPr id="4" name="Date Placeholder 3"/>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2526081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Date Placeholder 4"/>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1611761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Content Placeholder 3"/>
          <p:cNvSpPr>
            <a:spLocks noGrp="1"/>
          </p:cNvSpPr>
          <p:nvPr>
            <p:ph sz="half" idx="2"/>
          </p:nvPr>
        </p:nvSpPr>
        <p:spPr>
          <a:xfrm>
            <a:off x="629842" y="2505075"/>
            <a:ext cx="3868340"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Content Placeholder 5"/>
          <p:cNvSpPr>
            <a:spLocks noGrp="1"/>
          </p:cNvSpPr>
          <p:nvPr>
            <p:ph sz="quarter" idx="4"/>
          </p:nvPr>
        </p:nvSpPr>
        <p:spPr>
          <a:xfrm>
            <a:off x="4629150" y="2505075"/>
            <a:ext cx="3887391"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7" name="Date Placeholder 6"/>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3048011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Date Placeholder 2"/>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3516911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2046461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ko-KR" altLang="en-US" smtClean="0"/>
              <a:t>마스터 제목 스타일 편집</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Date Placeholder 4"/>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3132672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ko-KR" altLang="en-US" smtClean="0"/>
              <a:t>마스터 제목 스타일 편집</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Date Placeholder 4"/>
          <p:cNvSpPr>
            <a:spLocks noGrp="1"/>
          </p:cNvSpPr>
          <p:nvPr>
            <p:ph type="dt" sz="half" idx="10"/>
          </p:nvPr>
        </p:nvSpPr>
        <p:spPr/>
        <p:txBody>
          <a:bodyPr/>
          <a:lstStyle/>
          <a:p>
            <a:fld id="{86B84FC4-B6FF-4289-85F6-D111F5FA0E1B}" type="datetimeFigureOut">
              <a:rPr lang="ko-KR" altLang="en-US" smtClean="0"/>
              <a:t>2020-10-15</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90244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B84FC4-B6FF-4289-85F6-D111F5FA0E1B}" type="datetimeFigureOut">
              <a:rPr lang="ko-KR" altLang="en-US" smtClean="0"/>
              <a:t>2020-10-15</a:t>
            </a:fld>
            <a:endParaRPr lang="ko-KR"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7947C-AB85-4E80-B71C-A1736A265B3B}" type="slidenum">
              <a:rPr lang="ko-KR" altLang="en-US" smtClean="0"/>
              <a:t>‹#›</a:t>
            </a:fld>
            <a:endParaRPr lang="ko-KR" altLang="en-US"/>
          </a:p>
        </p:txBody>
      </p:sp>
    </p:spTree>
    <p:extLst>
      <p:ext uri="{BB962C8B-B14F-4D97-AF65-F5344CB8AC3E}">
        <p14:creationId xmlns:p14="http://schemas.microsoft.com/office/powerpoint/2010/main" val="39957563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1524483"/>
            <a:ext cx="9144000" cy="2492286"/>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500" dirty="0"/>
          </a:p>
        </p:txBody>
      </p:sp>
      <p:sp>
        <p:nvSpPr>
          <p:cNvPr id="2" name="제목 1"/>
          <p:cNvSpPr>
            <a:spLocks noGrp="1"/>
          </p:cNvSpPr>
          <p:nvPr>
            <p:ph type="ctrTitle"/>
          </p:nvPr>
        </p:nvSpPr>
        <p:spPr>
          <a:xfrm>
            <a:off x="616017" y="1875276"/>
            <a:ext cx="7921591" cy="1790700"/>
          </a:xfrm>
        </p:spPr>
        <p:txBody>
          <a:bodyPr anchor="ctr">
            <a:noAutofit/>
          </a:bodyPr>
          <a:lstStyle/>
          <a:p>
            <a:pPr fontAlgn="base" latinLnBrk="0"/>
            <a:r>
              <a:rPr lang="ko-KR" altLang="en-US" sz="4400" dirty="0">
                <a:solidFill>
                  <a:schemeClr val="bg1"/>
                </a:solidFill>
                <a:latin typeface="맑은 고딕" panose="020B0503020000020004" pitchFamily="50" charset="-127"/>
                <a:ea typeface="맑은 고딕" panose="020B0503020000020004" pitchFamily="50" charset="-127"/>
              </a:rPr>
              <a:t>이동 관측을 통한 국내 동서 횡단 이산화탄소 모니터링</a:t>
            </a:r>
            <a:endParaRPr lang="ko-KR" altLang="en-US" sz="5400" dirty="0">
              <a:solidFill>
                <a:schemeClr val="bg1"/>
              </a:solidFill>
              <a:latin typeface="맑은 고딕" panose="020B0503020000020004" pitchFamily="50" charset="-127"/>
              <a:ea typeface="맑은 고딕" panose="020B0503020000020004" pitchFamily="50" charset="-127"/>
            </a:endParaRPr>
          </a:p>
        </p:txBody>
      </p:sp>
      <p:sp>
        <p:nvSpPr>
          <p:cNvPr id="3" name="부제목 2"/>
          <p:cNvSpPr>
            <a:spLocks noGrp="1"/>
          </p:cNvSpPr>
          <p:nvPr>
            <p:ph type="subTitle" idx="1"/>
          </p:nvPr>
        </p:nvSpPr>
        <p:spPr>
          <a:xfrm>
            <a:off x="1142999" y="4462820"/>
            <a:ext cx="7307981" cy="707231"/>
          </a:xfrm>
        </p:spPr>
        <p:txBody>
          <a:bodyPr>
            <a:noAutofit/>
          </a:bodyPr>
          <a:lstStyle/>
          <a:p>
            <a:pPr algn="r"/>
            <a:r>
              <a:rPr lang="ko-KR" altLang="en-US" sz="1800" b="1" dirty="0" err="1" smtClean="0">
                <a:latin typeface="Calibri" panose="020F0502020204030204" pitchFamily="34" charset="0"/>
                <a:cs typeface="Calibri" panose="020F0502020204030204" pitchFamily="34" charset="0"/>
              </a:rPr>
              <a:t>곽태예</a:t>
            </a:r>
            <a:r>
              <a:rPr lang="en-US" altLang="ko-KR" sz="1800" b="1" dirty="0" smtClean="0">
                <a:latin typeface="Calibri" panose="020F0502020204030204" pitchFamily="34" charset="0"/>
                <a:cs typeface="Calibri" panose="020F0502020204030204" pitchFamily="34" charset="0"/>
              </a:rPr>
              <a:t>, </a:t>
            </a:r>
            <a:r>
              <a:rPr lang="ko-KR" altLang="en-US" sz="1800" b="1" dirty="0" err="1" smtClean="0">
                <a:latin typeface="Calibri" panose="020F0502020204030204" pitchFamily="34" charset="0"/>
                <a:cs typeface="Calibri" panose="020F0502020204030204" pitchFamily="34" charset="0"/>
              </a:rPr>
              <a:t>정수종</a:t>
            </a:r>
            <a:r>
              <a:rPr lang="en-US" altLang="ko-KR" sz="1800" b="1" baseline="30000" dirty="0" smtClean="0">
                <a:latin typeface="Calibri" panose="020F0502020204030204" pitchFamily="34" charset="0"/>
                <a:cs typeface="Calibri" panose="020F0502020204030204" pitchFamily="34" charset="0"/>
              </a:rPr>
              <a:t>1</a:t>
            </a:r>
            <a:endParaRPr lang="en-US" altLang="ko-KR" sz="1800" b="1" dirty="0" smtClean="0">
              <a:latin typeface="Calibri" panose="020F0502020204030204" pitchFamily="34" charset="0"/>
              <a:cs typeface="Calibri" panose="020F0502020204030204" pitchFamily="34" charset="0"/>
            </a:endParaRPr>
          </a:p>
          <a:p>
            <a:pPr algn="r"/>
            <a:r>
              <a:rPr lang="en-US" altLang="ko-KR" sz="1800" b="1" baseline="30000" dirty="0">
                <a:latin typeface="Calibri" panose="020F0502020204030204" pitchFamily="34" charset="0"/>
                <a:cs typeface="Calibri" panose="020F0502020204030204" pitchFamily="34" charset="0"/>
              </a:rPr>
              <a:t>1</a:t>
            </a:r>
            <a:r>
              <a:rPr lang="ko-KR" altLang="en-US" sz="1800" b="1" dirty="0" smtClean="0">
                <a:latin typeface="Calibri" panose="020F0502020204030204" pitchFamily="34" charset="0"/>
                <a:cs typeface="Calibri" panose="020F0502020204030204" pitchFamily="34" charset="0"/>
              </a:rPr>
              <a:t>서울대학교 환경대학원</a:t>
            </a:r>
            <a:endParaRPr lang="ko-KR" altLang="en-US" sz="1800" b="1" dirty="0">
              <a:latin typeface="Calibri" panose="020F0502020204030204" pitchFamily="34" charset="0"/>
              <a:cs typeface="Calibri" panose="020F0502020204030204" pitchFamily="34" charset="0"/>
            </a:endParaRPr>
          </a:p>
        </p:txBody>
      </p:sp>
      <p:pic>
        <p:nvPicPr>
          <p:cNvPr id="8" name="그림 7"/>
          <p:cNvPicPr>
            <a:picLocks noChangeAspect="1"/>
          </p:cNvPicPr>
          <p:nvPr/>
        </p:nvPicPr>
        <p:blipFill>
          <a:blip r:embed="rId3"/>
          <a:stretch>
            <a:fillRect/>
          </a:stretch>
        </p:blipFill>
        <p:spPr>
          <a:xfrm>
            <a:off x="6054580" y="0"/>
            <a:ext cx="3089420" cy="880391"/>
          </a:xfrm>
          <a:prstGeom prst="rect">
            <a:avLst/>
          </a:prstGeom>
        </p:spPr>
      </p:pic>
    </p:spTree>
    <p:extLst>
      <p:ext uri="{BB962C8B-B14F-4D97-AF65-F5344CB8AC3E}">
        <p14:creationId xmlns:p14="http://schemas.microsoft.com/office/powerpoint/2010/main" val="38868920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154004"/>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ko-KR" altLang="en-US" sz="3600" b="1" dirty="0" smtClean="0">
                <a:solidFill>
                  <a:schemeClr val="bg1"/>
                </a:solidFill>
                <a:latin typeface="Calibri" panose="020F0502020204030204" pitchFamily="34" charset="0"/>
                <a:cs typeface="Calibri" panose="020F0502020204030204" pitchFamily="34" charset="0"/>
              </a:rPr>
              <a:t>논의 및 요약</a:t>
            </a:r>
            <a:endParaRPr lang="en-US" altLang="ko-KR" sz="3600" b="1" dirty="0">
              <a:solidFill>
                <a:schemeClr val="bg1"/>
              </a:solidFill>
              <a:latin typeface="Calibri" panose="020F0502020204030204" pitchFamily="34" charset="0"/>
              <a:cs typeface="Calibri" panose="020F0502020204030204" pitchFamily="34" charset="0"/>
            </a:endParaRPr>
          </a:p>
        </p:txBody>
      </p:sp>
      <p:sp>
        <p:nvSpPr>
          <p:cNvPr id="3" name="직사각형 2"/>
          <p:cNvSpPr/>
          <p:nvPr/>
        </p:nvSpPr>
        <p:spPr>
          <a:xfrm>
            <a:off x="423513" y="1280682"/>
            <a:ext cx="8114095" cy="4278094"/>
          </a:xfrm>
          <a:prstGeom prst="rect">
            <a:avLst/>
          </a:prstGeom>
        </p:spPr>
        <p:txBody>
          <a:bodyPr wrap="square">
            <a:spAutoFit/>
          </a:bodyPr>
          <a:lstStyle/>
          <a:p>
            <a:pPr marL="285750" indent="-285750">
              <a:buFont typeface="Wingdings" panose="05000000000000000000" pitchFamily="2" charset="2"/>
              <a:buChar char="§"/>
            </a:pPr>
            <a:r>
              <a:rPr lang="ko-KR" altLang="en-US" sz="2000" dirty="0" smtClean="0"/>
              <a:t>수도권에서 멀어질수록 </a:t>
            </a:r>
            <a:r>
              <a:rPr lang="en-US" altLang="ko-KR" sz="2000" dirty="0" smtClean="0"/>
              <a:t>CO</a:t>
            </a:r>
            <a:r>
              <a:rPr lang="en-US" altLang="ko-KR" sz="2000" baseline="-25000" dirty="0" smtClean="0"/>
              <a:t>2 </a:t>
            </a:r>
            <a:r>
              <a:rPr lang="en-US" altLang="ko-KR" sz="2000" dirty="0" smtClean="0"/>
              <a:t> </a:t>
            </a:r>
            <a:r>
              <a:rPr lang="ko-KR" altLang="en-US" sz="2000" dirty="0" smtClean="0"/>
              <a:t>농도가 선형적으로 감소하는 </a:t>
            </a:r>
            <a:r>
              <a:rPr lang="en-US" altLang="ko-KR" sz="2000" dirty="0" smtClean="0"/>
              <a:t>‘</a:t>
            </a:r>
            <a:r>
              <a:rPr lang="ko-KR" altLang="en-US" sz="2000" dirty="0" err="1" smtClean="0"/>
              <a:t>서고동저</a:t>
            </a:r>
            <a:r>
              <a:rPr lang="en-US" altLang="ko-KR" sz="2000" dirty="0" smtClean="0"/>
              <a:t>’ </a:t>
            </a:r>
            <a:r>
              <a:rPr lang="ko-KR" altLang="en-US" sz="2000" dirty="0" smtClean="0"/>
              <a:t>형태가 관측되었으며</a:t>
            </a:r>
            <a:r>
              <a:rPr lang="en-US" altLang="ko-KR" sz="2000" dirty="0" smtClean="0"/>
              <a:t>, CO</a:t>
            </a:r>
            <a:r>
              <a:rPr lang="en-US" altLang="ko-KR" sz="2000" baseline="-25000" dirty="0" smtClean="0"/>
              <a:t>2</a:t>
            </a:r>
            <a:r>
              <a:rPr lang="en-US" altLang="ko-KR" sz="2000" dirty="0" smtClean="0"/>
              <a:t> </a:t>
            </a:r>
            <a:r>
              <a:rPr lang="ko-KR" altLang="en-US" sz="2000" dirty="0" smtClean="0"/>
              <a:t>농도가 감소하는 기울기는 </a:t>
            </a:r>
            <a:r>
              <a:rPr lang="en-US" altLang="ko-KR" sz="2000" dirty="0" smtClean="0"/>
              <a:t>-0.27ppm/km (p &lt; 0.01) </a:t>
            </a:r>
            <a:r>
              <a:rPr lang="ko-KR" altLang="en-US" sz="2000" dirty="0" smtClean="0"/>
              <a:t>이다</a:t>
            </a:r>
            <a:r>
              <a:rPr lang="en-US" altLang="ko-KR" sz="2000" dirty="0" smtClean="0"/>
              <a:t>.</a:t>
            </a:r>
            <a:endParaRPr lang="en-US" altLang="ko-KR" sz="2000" dirty="0" smtClean="0"/>
          </a:p>
          <a:p>
            <a:pPr marL="285750" indent="-285750">
              <a:buFont typeface="Wingdings" panose="05000000000000000000" pitchFamily="2" charset="2"/>
              <a:buChar char="§"/>
            </a:pPr>
            <a:endParaRPr lang="en-US" altLang="ko-KR" sz="2000" dirty="0"/>
          </a:p>
          <a:p>
            <a:pPr marL="214313" indent="-214313">
              <a:lnSpc>
                <a:spcPct val="120000"/>
              </a:lnSpc>
              <a:buFont typeface="Wingdings" panose="05000000000000000000" pitchFamily="2" charset="2"/>
              <a:buChar char="§"/>
            </a:pPr>
            <a:r>
              <a:rPr lang="ko-KR" altLang="en-US" sz="2000" dirty="0" smtClean="0"/>
              <a:t>도심 지역의 </a:t>
            </a:r>
            <a:r>
              <a:rPr lang="en-US" altLang="ko-KR" sz="2000" dirty="0"/>
              <a:t>CO</a:t>
            </a:r>
            <a:r>
              <a:rPr lang="en-US" altLang="ko-KR" sz="2000" baseline="-25000" dirty="0"/>
              <a:t>2</a:t>
            </a:r>
            <a:r>
              <a:rPr lang="en-US" altLang="ko-KR" sz="2000" dirty="0"/>
              <a:t> </a:t>
            </a:r>
            <a:r>
              <a:rPr lang="ko-KR" altLang="en-US" sz="2000" dirty="0" smtClean="0"/>
              <a:t>농도의 중앙값은 </a:t>
            </a:r>
            <a:r>
              <a:rPr lang="en-US" altLang="ko-KR" sz="2000" dirty="0" smtClean="0"/>
              <a:t>494.16ppm, </a:t>
            </a:r>
            <a:r>
              <a:rPr lang="ko-KR" altLang="en-US" sz="2000" dirty="0" smtClean="0"/>
              <a:t>교외 지역의 중앙값은 </a:t>
            </a:r>
            <a:r>
              <a:rPr lang="en-US" altLang="ko-KR" sz="2000" dirty="0" smtClean="0"/>
              <a:t>469.19ppm</a:t>
            </a:r>
            <a:r>
              <a:rPr lang="ko-KR" altLang="en-US" sz="2000" dirty="0" smtClean="0"/>
              <a:t>으로 대략 </a:t>
            </a:r>
            <a:r>
              <a:rPr lang="en-US" altLang="ko-KR" sz="2000" dirty="0" smtClean="0"/>
              <a:t>25ppm </a:t>
            </a:r>
            <a:r>
              <a:rPr lang="ko-KR" altLang="en-US" sz="2000" dirty="0" smtClean="0"/>
              <a:t>가량 차이가 난다</a:t>
            </a:r>
            <a:r>
              <a:rPr lang="en-US" altLang="ko-KR" sz="2000" dirty="0" smtClean="0"/>
              <a:t>.</a:t>
            </a:r>
            <a:r>
              <a:rPr lang="ko-KR" altLang="en-US" sz="2000" dirty="0" smtClean="0"/>
              <a:t> </a:t>
            </a:r>
            <a:endParaRPr lang="en-US" altLang="ko-KR" sz="2000" dirty="0" smtClean="0"/>
          </a:p>
          <a:p>
            <a:pPr marL="214313" indent="-214313">
              <a:lnSpc>
                <a:spcPct val="120000"/>
              </a:lnSpc>
              <a:buFont typeface="Wingdings" panose="05000000000000000000" pitchFamily="2" charset="2"/>
              <a:buChar char="§"/>
            </a:pPr>
            <a:endParaRPr lang="en-US" altLang="ko-KR" sz="2000" dirty="0"/>
          </a:p>
          <a:p>
            <a:pPr marL="214313" indent="-214313">
              <a:lnSpc>
                <a:spcPct val="120000"/>
              </a:lnSpc>
              <a:buFont typeface="Wingdings" panose="05000000000000000000" pitchFamily="2" charset="2"/>
              <a:buChar char="§"/>
            </a:pPr>
            <a:r>
              <a:rPr lang="ko-KR" altLang="en-US" sz="2000" dirty="0" smtClean="0"/>
              <a:t>속초 시내의 </a:t>
            </a:r>
            <a:r>
              <a:rPr lang="en-US" altLang="ko-KR" sz="2000" dirty="0"/>
              <a:t>CO</a:t>
            </a:r>
            <a:r>
              <a:rPr lang="en-US" altLang="ko-KR" sz="2000" baseline="-25000" dirty="0"/>
              <a:t>2</a:t>
            </a:r>
            <a:r>
              <a:rPr lang="en-US" altLang="ko-KR" sz="2000" dirty="0"/>
              <a:t> </a:t>
            </a:r>
            <a:r>
              <a:rPr lang="ko-KR" altLang="en-US" sz="2000" dirty="0"/>
              <a:t>농도의 </a:t>
            </a:r>
            <a:r>
              <a:rPr lang="ko-KR" altLang="en-US" sz="2000" dirty="0" smtClean="0"/>
              <a:t>중앙값은 </a:t>
            </a:r>
            <a:r>
              <a:rPr lang="en-US" altLang="ko-KR" sz="2000" dirty="0" smtClean="0"/>
              <a:t>420ppm</a:t>
            </a:r>
            <a:r>
              <a:rPr lang="ko-KR" altLang="en-US" sz="2000" dirty="0" smtClean="0"/>
              <a:t>으로 도심 지역과 </a:t>
            </a:r>
            <a:r>
              <a:rPr lang="en-US" altLang="ko-KR" sz="2000" dirty="0" smtClean="0"/>
              <a:t>74ppm </a:t>
            </a:r>
            <a:r>
              <a:rPr lang="ko-KR" altLang="en-US" sz="2000" dirty="0" smtClean="0"/>
              <a:t>가량 </a:t>
            </a:r>
            <a:r>
              <a:rPr lang="ko-KR" altLang="en-US" sz="2000" dirty="0" err="1" smtClean="0"/>
              <a:t>차이나는데</a:t>
            </a:r>
            <a:r>
              <a:rPr lang="en-US" altLang="ko-KR" sz="2000" dirty="0" smtClean="0"/>
              <a:t>, </a:t>
            </a:r>
            <a:r>
              <a:rPr lang="ko-KR" altLang="en-US" sz="2000" dirty="0" smtClean="0"/>
              <a:t>이는 도심 </a:t>
            </a:r>
            <a:r>
              <a:rPr lang="en-US" altLang="ko-KR" sz="2000" dirty="0"/>
              <a:t>CO</a:t>
            </a:r>
            <a:r>
              <a:rPr lang="en-US" altLang="ko-KR" sz="2000" baseline="-25000" dirty="0"/>
              <a:t>2</a:t>
            </a:r>
            <a:r>
              <a:rPr lang="en-US" altLang="ko-KR" sz="2000" dirty="0"/>
              <a:t> </a:t>
            </a:r>
            <a:r>
              <a:rPr lang="ko-KR" altLang="en-US" sz="2000" dirty="0" smtClean="0"/>
              <a:t>농도의 </a:t>
            </a:r>
            <a:r>
              <a:rPr lang="en-US" altLang="ko-KR" sz="2000" dirty="0" smtClean="0"/>
              <a:t>15%</a:t>
            </a:r>
            <a:r>
              <a:rPr lang="ko-KR" altLang="en-US" sz="2000" dirty="0" smtClean="0"/>
              <a:t>를 차지하는 막대한 양이다</a:t>
            </a:r>
            <a:r>
              <a:rPr lang="en-US" altLang="ko-KR" sz="2000" dirty="0" smtClean="0"/>
              <a:t>.</a:t>
            </a:r>
          </a:p>
          <a:p>
            <a:pPr marL="214313" indent="-214313">
              <a:lnSpc>
                <a:spcPct val="120000"/>
              </a:lnSpc>
              <a:buFont typeface="Wingdings" panose="05000000000000000000" pitchFamily="2" charset="2"/>
              <a:buChar char="§"/>
            </a:pPr>
            <a:endParaRPr lang="en-US" altLang="ko-KR" sz="2000" dirty="0" smtClean="0"/>
          </a:p>
          <a:p>
            <a:pPr marL="214313" indent="-214313">
              <a:lnSpc>
                <a:spcPct val="120000"/>
              </a:lnSpc>
              <a:buFont typeface="Wingdings" panose="05000000000000000000" pitchFamily="2" charset="2"/>
              <a:buChar char="§"/>
            </a:pPr>
            <a:r>
              <a:rPr lang="ko-KR" altLang="en-US" sz="2000" dirty="0" smtClean="0"/>
              <a:t>이러한 결과들을 통해 도심이 강력한 탄소 </a:t>
            </a:r>
            <a:r>
              <a:rPr lang="ko-KR" altLang="en-US" sz="2000" dirty="0" err="1" smtClean="0"/>
              <a:t>배출원이며</a:t>
            </a:r>
            <a:r>
              <a:rPr lang="en-US" altLang="ko-KR" sz="2000" dirty="0" smtClean="0"/>
              <a:t>, </a:t>
            </a:r>
            <a:r>
              <a:rPr lang="ko-KR" altLang="en-US" sz="2000" dirty="0" smtClean="0"/>
              <a:t>도심에서 멀어질수록 </a:t>
            </a:r>
            <a:r>
              <a:rPr lang="en-US" altLang="ko-KR" sz="2000" dirty="0"/>
              <a:t>CO</a:t>
            </a:r>
            <a:r>
              <a:rPr lang="en-US" altLang="ko-KR" sz="2000" baseline="-25000" dirty="0"/>
              <a:t>2</a:t>
            </a:r>
            <a:r>
              <a:rPr lang="en-US" altLang="ko-KR" sz="2000" dirty="0"/>
              <a:t> </a:t>
            </a:r>
            <a:r>
              <a:rPr lang="ko-KR" altLang="en-US" sz="2000" dirty="0" smtClean="0"/>
              <a:t>농도가 </a:t>
            </a:r>
            <a:r>
              <a:rPr lang="ko-KR" altLang="en-US" sz="2000" dirty="0" err="1" smtClean="0"/>
              <a:t>배경대기에</a:t>
            </a:r>
            <a:r>
              <a:rPr lang="ko-KR" altLang="en-US" sz="2000" dirty="0" smtClean="0"/>
              <a:t> 가까워진다는 것을 확인할 수 있다</a:t>
            </a:r>
            <a:r>
              <a:rPr lang="en-US" altLang="ko-KR" sz="2000" dirty="0" smtClean="0"/>
              <a:t>.</a:t>
            </a:r>
          </a:p>
        </p:txBody>
      </p:sp>
    </p:spTree>
    <p:extLst>
      <p:ext uri="{BB962C8B-B14F-4D97-AF65-F5344CB8AC3E}">
        <p14:creationId xmlns:p14="http://schemas.microsoft.com/office/powerpoint/2010/main" val="6923586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53929" y="2675823"/>
            <a:ext cx="5091764" cy="923330"/>
          </a:xfrm>
          <a:prstGeom prst="rect">
            <a:avLst/>
          </a:prstGeom>
          <a:noFill/>
        </p:spPr>
        <p:txBody>
          <a:bodyPr wrap="square" rtlCol="0">
            <a:spAutoFit/>
          </a:bodyPr>
          <a:lstStyle/>
          <a:p>
            <a:pPr algn="ctr"/>
            <a:r>
              <a:rPr lang="ko-KR" altLang="en-US" sz="5400" b="1" dirty="0" smtClean="0"/>
              <a:t>감사합니다</a:t>
            </a:r>
            <a:endParaRPr lang="ko-KR" altLang="en-US" sz="5400" b="1" dirty="0"/>
          </a:p>
        </p:txBody>
      </p:sp>
      <p:sp>
        <p:nvSpPr>
          <p:cNvPr id="2" name="직사각형 1"/>
          <p:cNvSpPr/>
          <p:nvPr/>
        </p:nvSpPr>
        <p:spPr>
          <a:xfrm>
            <a:off x="4366260" y="5152936"/>
            <a:ext cx="4572000" cy="430887"/>
          </a:xfrm>
          <a:prstGeom prst="rect">
            <a:avLst/>
          </a:prstGeom>
        </p:spPr>
        <p:txBody>
          <a:bodyPr>
            <a:spAutoFit/>
          </a:bodyPr>
          <a:lstStyle/>
          <a:p>
            <a:r>
              <a:rPr lang="ko-KR" altLang="en-US" sz="1100" dirty="0"/>
              <a:t>본 결과물은 환경부의 재원으로 한국환경산업기술원의 도시생태 건강성 증진 기술개발사업의 지원을 받아 연구되었습니다. (2020002770001)</a:t>
            </a:r>
          </a:p>
        </p:txBody>
      </p:sp>
    </p:spTree>
    <p:extLst>
      <p:ext uri="{BB962C8B-B14F-4D97-AF65-F5344CB8AC3E}">
        <p14:creationId xmlns:p14="http://schemas.microsoft.com/office/powerpoint/2010/main" val="37475924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제목 1"/>
          <p:cNvSpPr txBox="1">
            <a:spLocks/>
          </p:cNvSpPr>
          <p:nvPr/>
        </p:nvSpPr>
        <p:spPr>
          <a:xfrm>
            <a:off x="0" y="86629"/>
            <a:ext cx="9144000" cy="760396"/>
          </a:xfrm>
          <a:prstGeom prst="rect">
            <a:avLst/>
          </a:prstGeo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600" b="1" dirty="0" smtClean="0">
                <a:solidFill>
                  <a:schemeClr val="bg1"/>
                </a:solidFill>
                <a:latin typeface="Calibri" panose="020F0502020204030204" pitchFamily="34" charset="0"/>
                <a:cs typeface="Calibri" panose="020F0502020204030204" pitchFamily="34" charset="0"/>
              </a:rPr>
              <a:t>도시 </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주요 온실가스 </a:t>
            </a:r>
            <a:r>
              <a:rPr lang="ko-KR" altLang="en-US" sz="3600" b="1" dirty="0" err="1" smtClean="0">
                <a:solidFill>
                  <a:schemeClr val="bg1"/>
                </a:solidFill>
                <a:latin typeface="Calibri" panose="020F0502020204030204" pitchFamily="34" charset="0"/>
                <a:cs typeface="Calibri" panose="020F0502020204030204" pitchFamily="34" charset="0"/>
              </a:rPr>
              <a:t>배출원</a:t>
            </a:r>
            <a:endParaRPr lang="en-US" altLang="ko-KR" sz="3600" b="1" dirty="0">
              <a:solidFill>
                <a:schemeClr val="bg1"/>
              </a:solidFill>
              <a:latin typeface="Calibri" panose="020F0502020204030204" pitchFamily="34" charset="0"/>
              <a:cs typeface="Calibri" panose="020F0502020204030204" pitchFamily="34" charset="0"/>
            </a:endParaRPr>
          </a:p>
        </p:txBody>
      </p:sp>
      <p:sp>
        <p:nvSpPr>
          <p:cNvPr id="2" name="직사각형 1"/>
          <p:cNvSpPr/>
          <p:nvPr/>
        </p:nvSpPr>
        <p:spPr>
          <a:xfrm>
            <a:off x="186910" y="997802"/>
            <a:ext cx="8770180" cy="1815882"/>
          </a:xfrm>
          <a:prstGeom prst="rect">
            <a:avLst/>
          </a:prstGeom>
        </p:spPr>
        <p:txBody>
          <a:bodyPr wrap="square">
            <a:spAutoFit/>
          </a:bodyPr>
          <a:lstStyle/>
          <a:p>
            <a:r>
              <a:rPr lang="en-US" altLang="ko-KR" sz="1600" dirty="0" smtClean="0"/>
              <a:t>“</a:t>
            </a:r>
            <a:r>
              <a:rPr lang="ko-KR" altLang="en-US" sz="1600" dirty="0"/>
              <a:t>대도시들은 지구 육지 면적의 </a:t>
            </a:r>
            <a:r>
              <a:rPr lang="en-US" altLang="ko-KR" sz="1600" dirty="0"/>
              <a:t>2%</a:t>
            </a:r>
            <a:r>
              <a:rPr lang="ko-KR" altLang="en-US" sz="1600" dirty="0"/>
              <a:t>만을 차지하지만 현재 대기로 인간이 방출하고 있는 온실가스의 </a:t>
            </a:r>
            <a:r>
              <a:rPr lang="en-US" altLang="ko-KR" sz="1600" dirty="0"/>
              <a:t>75% </a:t>
            </a:r>
            <a:r>
              <a:rPr lang="ko-KR" altLang="en-US" sz="1600" dirty="0"/>
              <a:t>가량을 차지하고 있다</a:t>
            </a:r>
            <a:r>
              <a:rPr lang="en-US" altLang="ko-KR" sz="1600" dirty="0" smtClean="0"/>
              <a:t>.”</a:t>
            </a:r>
          </a:p>
          <a:p>
            <a:r>
              <a:rPr lang="en-US" altLang="ko-KR" sz="1600" dirty="0" smtClean="0"/>
              <a:t> </a:t>
            </a:r>
            <a:r>
              <a:rPr lang="en-US" altLang="ko-KR" sz="1600" dirty="0" smtClean="0"/>
              <a:t>– </a:t>
            </a:r>
            <a:r>
              <a:rPr lang="en-US" altLang="ko-KR" sz="1600" dirty="0"/>
              <a:t>Clinton Climate Initiative, William J Clinton </a:t>
            </a:r>
            <a:r>
              <a:rPr lang="en-US" altLang="ko-KR" sz="1600" dirty="0" smtClean="0"/>
              <a:t>Foundation </a:t>
            </a:r>
          </a:p>
          <a:p>
            <a:r>
              <a:rPr lang="en-US" altLang="ko-KR" sz="1600" dirty="0" smtClean="0"/>
              <a:t>“</a:t>
            </a:r>
            <a:r>
              <a:rPr lang="ko-KR" altLang="en-US" sz="1600" dirty="0" smtClean="0"/>
              <a:t>도시들은 기후에 지구적 규모로 영향을 미친다</a:t>
            </a:r>
            <a:r>
              <a:rPr lang="en-US" altLang="ko-KR" sz="1600" dirty="0" smtClean="0"/>
              <a:t>. </a:t>
            </a:r>
            <a:r>
              <a:rPr lang="ko-KR" altLang="en-US" sz="1600" dirty="0" smtClean="0"/>
              <a:t>기후의 영향을 미치는 온실가스의 약 </a:t>
            </a:r>
            <a:r>
              <a:rPr lang="en-US" altLang="ko-KR" sz="1600" dirty="0" smtClean="0"/>
              <a:t>80%</a:t>
            </a:r>
            <a:r>
              <a:rPr lang="ko-KR" altLang="en-US" sz="1600" dirty="0" smtClean="0"/>
              <a:t>가 도시에서 방출되었다</a:t>
            </a:r>
            <a:r>
              <a:rPr lang="en-US" altLang="ko-KR" sz="1600" dirty="0" smtClean="0"/>
              <a:t>.” – Munich Re Group (2004)</a:t>
            </a:r>
          </a:p>
          <a:p>
            <a:r>
              <a:rPr lang="en-US" altLang="ko-KR" sz="1600" dirty="0" smtClean="0"/>
              <a:t>“</a:t>
            </a:r>
            <a:r>
              <a:rPr lang="ko-KR" altLang="en-US" sz="1600" dirty="0" smtClean="0"/>
              <a:t>여러 추정에 의하면</a:t>
            </a:r>
            <a:r>
              <a:rPr lang="en-US" altLang="ko-KR" sz="1600" dirty="0" smtClean="0"/>
              <a:t>, </a:t>
            </a:r>
            <a:r>
              <a:rPr lang="ko-KR" altLang="en-US" sz="1600" dirty="0" smtClean="0"/>
              <a:t>도시 지역은 인간 활동으로 인한 탄소 배출량의 </a:t>
            </a:r>
            <a:r>
              <a:rPr lang="en-US" altLang="ko-KR" sz="1600" dirty="0" smtClean="0"/>
              <a:t>78% </a:t>
            </a:r>
            <a:r>
              <a:rPr lang="ko-KR" altLang="en-US" sz="1600" dirty="0" smtClean="0"/>
              <a:t>가량을 차지하고 있다 </a:t>
            </a:r>
            <a:r>
              <a:rPr lang="en-US" altLang="ko-KR" sz="1600" dirty="0" smtClean="0"/>
              <a:t>.”</a:t>
            </a:r>
            <a:r>
              <a:rPr lang="en-US" altLang="ko-KR" sz="1600" dirty="0" smtClean="0"/>
              <a:t> </a:t>
            </a:r>
            <a:r>
              <a:rPr lang="en-US" altLang="ko-KR" sz="1600" dirty="0"/>
              <a:t>– Stern, Nicholas (</a:t>
            </a:r>
            <a:r>
              <a:rPr lang="en-US" altLang="ko-KR" sz="1600" dirty="0" smtClean="0"/>
              <a:t>2007) </a:t>
            </a:r>
          </a:p>
        </p:txBody>
      </p:sp>
      <p:pic>
        <p:nvPicPr>
          <p:cNvPr id="1026" name="Picture 2" descr="Fig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492" y="2964461"/>
            <a:ext cx="3576853" cy="2874258"/>
          </a:xfrm>
          <a:prstGeom prst="rect">
            <a:avLst/>
          </a:prstGeom>
          <a:noFill/>
          <a:extLst>
            <a:ext uri="{909E8E84-426E-40DD-AFC4-6F175D3DCCD1}">
              <a14:hiddenFill xmlns:a14="http://schemas.microsoft.com/office/drawing/2010/main">
                <a:solidFill>
                  <a:srgbClr val="FFFFFF"/>
                </a:solidFill>
              </a14:hiddenFill>
            </a:ext>
          </a:extLst>
        </p:spPr>
      </p:pic>
      <p:sp>
        <p:nvSpPr>
          <p:cNvPr id="3" name="직사각형 2"/>
          <p:cNvSpPr/>
          <p:nvPr/>
        </p:nvSpPr>
        <p:spPr>
          <a:xfrm>
            <a:off x="1743894" y="5838719"/>
            <a:ext cx="1797800" cy="338554"/>
          </a:xfrm>
          <a:prstGeom prst="rect">
            <a:avLst/>
          </a:prstGeom>
        </p:spPr>
        <p:txBody>
          <a:bodyPr wrap="none">
            <a:spAutoFit/>
          </a:bodyPr>
          <a:lstStyle/>
          <a:p>
            <a:r>
              <a:rPr lang="en-US" altLang="ko-KR" sz="1600" i="1" dirty="0"/>
              <a:t>(Moran et al. </a:t>
            </a:r>
            <a:r>
              <a:rPr lang="en-US" altLang="ko-KR" sz="1600" i="1" dirty="0" smtClean="0"/>
              <a:t>2018)</a:t>
            </a:r>
            <a:endParaRPr lang="ko-KR" altLang="en-US" sz="1600" i="1" dirty="0"/>
          </a:p>
        </p:txBody>
      </p:sp>
      <p:pic>
        <p:nvPicPr>
          <p:cNvPr id="1028" name="Picture 4" descr="These are the cities with the biggest carbon footprints | World Economic  For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9410" y="3092326"/>
            <a:ext cx="4644590" cy="2862072"/>
          </a:xfrm>
          <a:prstGeom prst="rect">
            <a:avLst/>
          </a:prstGeom>
          <a:noFill/>
          <a:extLst>
            <a:ext uri="{909E8E84-426E-40DD-AFC4-6F175D3DCCD1}">
              <a14:hiddenFill xmlns:a14="http://schemas.microsoft.com/office/drawing/2010/main">
                <a:solidFill>
                  <a:srgbClr val="FFFFFF"/>
                </a:solidFill>
              </a14:hiddenFill>
            </a:ext>
          </a:extLst>
        </p:spPr>
      </p:pic>
      <p:sp>
        <p:nvSpPr>
          <p:cNvPr id="12" name="직사각형 11"/>
          <p:cNvSpPr/>
          <p:nvPr/>
        </p:nvSpPr>
        <p:spPr>
          <a:xfrm>
            <a:off x="5984857" y="5758566"/>
            <a:ext cx="1797800" cy="338554"/>
          </a:xfrm>
          <a:prstGeom prst="rect">
            <a:avLst/>
          </a:prstGeom>
        </p:spPr>
        <p:txBody>
          <a:bodyPr wrap="none">
            <a:spAutoFit/>
          </a:bodyPr>
          <a:lstStyle/>
          <a:p>
            <a:r>
              <a:rPr lang="en-US" altLang="ko-KR" sz="1600" i="1" dirty="0"/>
              <a:t>(Moran et al. </a:t>
            </a:r>
            <a:r>
              <a:rPr lang="en-US" altLang="ko-KR" sz="1600" i="1" dirty="0" smtClean="0"/>
              <a:t>2018)</a:t>
            </a:r>
            <a:endParaRPr lang="ko-KR" altLang="en-US" sz="1600" i="1" dirty="0"/>
          </a:p>
        </p:txBody>
      </p:sp>
    </p:spTree>
    <p:extLst>
      <p:ext uri="{BB962C8B-B14F-4D97-AF65-F5344CB8AC3E}">
        <p14:creationId xmlns:p14="http://schemas.microsoft.com/office/powerpoint/2010/main" val="5629634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제목 1"/>
          <p:cNvSpPr txBox="1">
            <a:spLocks/>
          </p:cNvSpPr>
          <p:nvPr/>
        </p:nvSpPr>
        <p:spPr>
          <a:xfrm>
            <a:off x="0" y="86629"/>
            <a:ext cx="9144000" cy="760396"/>
          </a:xfrm>
          <a:prstGeom prst="rect">
            <a:avLst/>
          </a:prstGeo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600" b="1" dirty="0" smtClean="0">
                <a:solidFill>
                  <a:schemeClr val="bg1"/>
                </a:solidFill>
                <a:latin typeface="Calibri" panose="020F0502020204030204" pitchFamily="34" charset="0"/>
                <a:cs typeface="Calibri" panose="020F0502020204030204" pitchFamily="34" charset="0"/>
              </a:rPr>
              <a:t>도심 지역 </a:t>
            </a:r>
            <a:r>
              <a:rPr lang="en-US" altLang="ko-KR" sz="3600" b="1" dirty="0" smtClean="0">
                <a:solidFill>
                  <a:schemeClr val="bg1"/>
                </a:solidFill>
                <a:latin typeface="Calibri" panose="020F0502020204030204" pitchFamily="34" charset="0"/>
                <a:cs typeface="Calibri" panose="020F0502020204030204" pitchFamily="34" charset="0"/>
              </a:rPr>
              <a:t>CO</a:t>
            </a:r>
            <a:r>
              <a:rPr lang="en-US" altLang="ko-KR" sz="3600" b="1" baseline="-25000" dirty="0" smtClean="0">
                <a:solidFill>
                  <a:schemeClr val="bg1"/>
                </a:solidFill>
                <a:latin typeface="Calibri" panose="020F0502020204030204" pitchFamily="34" charset="0"/>
                <a:cs typeface="Calibri" panose="020F0502020204030204" pitchFamily="34" charset="0"/>
              </a:rPr>
              <a:t>2</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관측소</a:t>
            </a:r>
            <a:endParaRPr lang="en-US" altLang="ko-KR" sz="3600" b="1" dirty="0">
              <a:solidFill>
                <a:schemeClr val="bg1"/>
              </a:solidFill>
              <a:latin typeface="Calibri" panose="020F0502020204030204" pitchFamily="34" charset="0"/>
              <a:cs typeface="Calibri" panose="020F0502020204030204" pitchFamily="34" charset="0"/>
            </a:endParaRPr>
          </a:p>
        </p:txBody>
      </p:sp>
      <p:sp>
        <p:nvSpPr>
          <p:cNvPr id="32" name="직사각형 31"/>
          <p:cNvSpPr/>
          <p:nvPr/>
        </p:nvSpPr>
        <p:spPr>
          <a:xfrm>
            <a:off x="7372947" y="6437016"/>
            <a:ext cx="1606530" cy="338554"/>
          </a:xfrm>
          <a:prstGeom prst="rect">
            <a:avLst/>
          </a:prstGeom>
        </p:spPr>
        <p:txBody>
          <a:bodyPr wrap="none">
            <a:spAutoFit/>
          </a:bodyPr>
          <a:lstStyle/>
          <a:p>
            <a:r>
              <a:rPr lang="en-US" altLang="ko-KR" sz="1600" i="1" dirty="0" smtClean="0"/>
              <a:t>(Park </a:t>
            </a:r>
            <a:r>
              <a:rPr lang="en-US" altLang="ko-KR" sz="1600" i="1" dirty="0"/>
              <a:t>et al. </a:t>
            </a:r>
            <a:r>
              <a:rPr lang="en-US" altLang="ko-KR" sz="1600" i="1" dirty="0" smtClean="0"/>
              <a:t>2018)</a:t>
            </a:r>
            <a:endParaRPr lang="ko-KR" altLang="en-US" sz="1600" i="1" dirty="0"/>
          </a:p>
        </p:txBody>
      </p:sp>
      <p:pic>
        <p:nvPicPr>
          <p:cNvPr id="1026" name="Picture 2" descr="Fig. 1"/>
          <p:cNvPicPr>
            <a:picLocks noChangeAspect="1" noChangeArrowheads="1"/>
          </p:cNvPicPr>
          <p:nvPr/>
        </p:nvPicPr>
        <p:blipFill rotWithShape="1">
          <a:blip r:embed="rId3">
            <a:extLst>
              <a:ext uri="{28A0092B-C50C-407E-A947-70E740481C1C}">
                <a14:useLocalDpi xmlns:a14="http://schemas.microsoft.com/office/drawing/2010/main" val="0"/>
              </a:ext>
            </a:extLst>
          </a:blip>
          <a:srcRect l="3304" t="3477" r="57810" b="50960"/>
          <a:stretch/>
        </p:blipFill>
        <p:spPr bwMode="auto">
          <a:xfrm>
            <a:off x="202757" y="1147176"/>
            <a:ext cx="4303867" cy="300802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Fig. 1"/>
          <p:cNvPicPr>
            <a:picLocks noChangeAspect="1" noChangeArrowheads="1"/>
          </p:cNvPicPr>
          <p:nvPr/>
        </p:nvPicPr>
        <p:blipFill rotWithShape="1">
          <a:blip r:embed="rId3">
            <a:extLst>
              <a:ext uri="{28A0092B-C50C-407E-A947-70E740481C1C}">
                <a14:useLocalDpi xmlns:a14="http://schemas.microsoft.com/office/drawing/2010/main" val="0"/>
              </a:ext>
            </a:extLst>
          </a:blip>
          <a:srcRect l="2971" t="53756" r="56219" b="356"/>
          <a:stretch/>
        </p:blipFill>
        <p:spPr bwMode="auto">
          <a:xfrm>
            <a:off x="4728297" y="1314028"/>
            <a:ext cx="4235774" cy="2841173"/>
          </a:xfrm>
          <a:prstGeom prst="rect">
            <a:avLst/>
          </a:prstGeom>
          <a:noFill/>
          <a:extLst>
            <a:ext uri="{909E8E84-426E-40DD-AFC4-6F175D3DCCD1}">
              <a14:hiddenFill xmlns:a14="http://schemas.microsoft.com/office/drawing/2010/main">
                <a:solidFill>
                  <a:srgbClr val="FFFFFF"/>
                </a:solidFill>
              </a14:hiddenFill>
            </a:ext>
          </a:extLst>
        </p:spPr>
      </p:pic>
      <p:pic>
        <p:nvPicPr>
          <p:cNvPr id="3" name="그림 2"/>
          <p:cNvPicPr>
            <a:picLocks noChangeAspect="1"/>
          </p:cNvPicPr>
          <p:nvPr/>
        </p:nvPicPr>
        <p:blipFill>
          <a:blip r:embed="rId4"/>
          <a:stretch>
            <a:fillRect/>
          </a:stretch>
        </p:blipFill>
        <p:spPr>
          <a:xfrm>
            <a:off x="202757" y="4414100"/>
            <a:ext cx="8761314" cy="1959891"/>
          </a:xfrm>
          <a:prstGeom prst="rect">
            <a:avLst/>
          </a:prstGeom>
        </p:spPr>
      </p:pic>
    </p:spTree>
    <p:extLst>
      <p:ext uri="{BB962C8B-B14F-4D97-AF65-F5344CB8AC3E}">
        <p14:creationId xmlns:p14="http://schemas.microsoft.com/office/powerpoint/2010/main" val="24119634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p:cNvSpPr/>
          <p:nvPr/>
        </p:nvSpPr>
        <p:spPr>
          <a:xfrm>
            <a:off x="311607" y="1130679"/>
            <a:ext cx="6857193" cy="1569660"/>
          </a:xfrm>
          <a:prstGeom prst="rect">
            <a:avLst/>
          </a:prstGeom>
        </p:spPr>
        <p:txBody>
          <a:bodyPr wrap="square">
            <a:spAutoFit/>
          </a:bodyPr>
          <a:lstStyle/>
          <a:p>
            <a:r>
              <a:rPr lang="ko-KR" altLang="en-US" sz="2400" b="1" dirty="0" smtClean="0"/>
              <a:t>관측 개요</a:t>
            </a:r>
            <a:endParaRPr lang="en-US" altLang="ko-KR" sz="2400" b="1" dirty="0" smtClean="0"/>
          </a:p>
          <a:p>
            <a:endParaRPr lang="en-US" altLang="ko-KR" dirty="0" smtClean="0"/>
          </a:p>
          <a:p>
            <a:pPr marL="285750" indent="-285750">
              <a:buFont typeface="Wingdings" panose="05000000000000000000" pitchFamily="2" charset="2"/>
              <a:buChar char="§"/>
            </a:pPr>
            <a:r>
              <a:rPr lang="ko-KR" altLang="en-US" dirty="0" smtClean="0"/>
              <a:t>관측 일시 </a:t>
            </a:r>
            <a:r>
              <a:rPr lang="en-US" altLang="ko-KR" dirty="0" smtClean="0"/>
              <a:t>: </a:t>
            </a:r>
            <a:r>
              <a:rPr lang="en-US" altLang="ko-KR" dirty="0"/>
              <a:t>2020</a:t>
            </a:r>
            <a:r>
              <a:rPr lang="ko-KR" altLang="en-US" dirty="0"/>
              <a:t>년 </a:t>
            </a:r>
            <a:r>
              <a:rPr lang="en-US" altLang="ko-KR" dirty="0"/>
              <a:t>9</a:t>
            </a:r>
            <a:r>
              <a:rPr lang="ko-KR" altLang="en-US" dirty="0"/>
              <a:t>월 </a:t>
            </a:r>
            <a:r>
              <a:rPr lang="en-US" altLang="ko-KR" dirty="0"/>
              <a:t>11</a:t>
            </a:r>
            <a:r>
              <a:rPr lang="ko-KR" altLang="en-US" dirty="0" smtClean="0"/>
              <a:t>일 오전 </a:t>
            </a:r>
            <a:r>
              <a:rPr lang="en-US" altLang="ko-KR" dirty="0" smtClean="0"/>
              <a:t>10</a:t>
            </a:r>
            <a:r>
              <a:rPr lang="ko-KR" altLang="en-US" dirty="0" smtClean="0"/>
              <a:t>시 </a:t>
            </a:r>
            <a:r>
              <a:rPr lang="en-US" altLang="ko-KR" dirty="0" smtClean="0"/>
              <a:t>30</a:t>
            </a:r>
            <a:r>
              <a:rPr lang="ko-KR" altLang="en-US" dirty="0" smtClean="0"/>
              <a:t>분 </a:t>
            </a:r>
            <a:r>
              <a:rPr lang="en-US" altLang="ko-KR" dirty="0" smtClean="0"/>
              <a:t>~ </a:t>
            </a:r>
            <a:r>
              <a:rPr lang="ko-KR" altLang="en-US" dirty="0" smtClean="0"/>
              <a:t>오후 </a:t>
            </a:r>
            <a:r>
              <a:rPr lang="en-US" altLang="ko-KR" dirty="0" smtClean="0"/>
              <a:t>2</a:t>
            </a:r>
            <a:r>
              <a:rPr lang="ko-KR" altLang="en-US" dirty="0" smtClean="0"/>
              <a:t>시</a:t>
            </a:r>
            <a:endParaRPr lang="en-US" altLang="ko-KR" dirty="0" smtClean="0"/>
          </a:p>
          <a:p>
            <a:pPr marL="285750" indent="-285750">
              <a:buFont typeface="Wingdings" panose="05000000000000000000" pitchFamily="2" charset="2"/>
              <a:buChar char="§"/>
            </a:pPr>
            <a:r>
              <a:rPr lang="ko-KR" altLang="en-US" dirty="0" smtClean="0"/>
              <a:t>관측 지점 </a:t>
            </a:r>
            <a:r>
              <a:rPr lang="en-US" altLang="ko-KR" dirty="0" smtClean="0"/>
              <a:t>: </a:t>
            </a:r>
            <a:r>
              <a:rPr lang="ko-KR" altLang="en-US" dirty="0" smtClean="0"/>
              <a:t>서해안 인천 송도 </a:t>
            </a:r>
            <a:r>
              <a:rPr lang="en-US" altLang="ko-KR" dirty="0" smtClean="0"/>
              <a:t>– </a:t>
            </a:r>
            <a:r>
              <a:rPr lang="ko-KR" altLang="en-US" dirty="0" smtClean="0"/>
              <a:t>동해안 속초 </a:t>
            </a:r>
            <a:r>
              <a:rPr lang="en-US" altLang="ko-KR" dirty="0" smtClean="0"/>
              <a:t>(240km)</a:t>
            </a:r>
            <a:endParaRPr lang="en-US" altLang="ko-KR" dirty="0"/>
          </a:p>
          <a:p>
            <a:pPr marL="285750" indent="-285750">
              <a:buFont typeface="Wingdings" panose="05000000000000000000" pitchFamily="2" charset="2"/>
              <a:buChar char="§"/>
            </a:pPr>
            <a:r>
              <a:rPr lang="ko-KR" altLang="en-US" dirty="0" smtClean="0"/>
              <a:t>관측 장비 </a:t>
            </a:r>
            <a:r>
              <a:rPr lang="en-US" altLang="ko-KR" dirty="0" smtClean="0"/>
              <a:t>: Li – 7815</a:t>
            </a:r>
            <a:endParaRPr lang="en-US" altLang="ko-KR" dirty="0"/>
          </a:p>
        </p:txBody>
      </p:sp>
      <p:sp>
        <p:nvSpPr>
          <p:cNvPr id="8" name="제목 1"/>
          <p:cNvSpPr txBox="1">
            <a:spLocks/>
          </p:cNvSpPr>
          <p:nvPr/>
        </p:nvSpPr>
        <p:spPr>
          <a:xfrm>
            <a:off x="0" y="86629"/>
            <a:ext cx="9144000" cy="760396"/>
          </a:xfrm>
          <a:prstGeom prst="rect">
            <a:avLst/>
          </a:prstGeo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600" b="1" dirty="0" smtClean="0">
                <a:solidFill>
                  <a:schemeClr val="bg1"/>
                </a:solidFill>
                <a:latin typeface="Calibri" panose="020F0502020204030204" pitchFamily="34" charset="0"/>
                <a:cs typeface="Calibri" panose="020F0502020204030204" pitchFamily="34" charset="0"/>
              </a:rPr>
              <a:t>관측 개요</a:t>
            </a:r>
            <a:endParaRPr lang="en-US" altLang="ko-KR" sz="3600" b="1" dirty="0">
              <a:solidFill>
                <a:schemeClr val="bg1"/>
              </a:solidFill>
              <a:latin typeface="Calibri" panose="020F0502020204030204" pitchFamily="34" charset="0"/>
              <a:cs typeface="Calibri" panose="020F0502020204030204" pitchFamily="34" charset="0"/>
            </a:endParaRPr>
          </a:p>
        </p:txBody>
      </p:sp>
      <p:pic>
        <p:nvPicPr>
          <p:cNvPr id="9" name="그림 8"/>
          <p:cNvPicPr/>
          <p:nvPr/>
        </p:nvPicPr>
        <p:blipFill>
          <a:blip r:embed="rId3"/>
          <a:stretch>
            <a:fillRect/>
          </a:stretch>
        </p:blipFill>
        <p:spPr>
          <a:xfrm>
            <a:off x="381945" y="2983993"/>
            <a:ext cx="3657492" cy="2723471"/>
          </a:xfrm>
          <a:prstGeom prst="rect">
            <a:avLst/>
          </a:prstGeom>
        </p:spPr>
      </p:pic>
      <p:pic>
        <p:nvPicPr>
          <p:cNvPr id="3" name="그림 2"/>
          <p:cNvPicPr>
            <a:picLocks noChangeAspect="1"/>
          </p:cNvPicPr>
          <p:nvPr/>
        </p:nvPicPr>
        <p:blipFill>
          <a:blip r:embed="rId4"/>
          <a:stretch>
            <a:fillRect/>
          </a:stretch>
        </p:blipFill>
        <p:spPr>
          <a:xfrm>
            <a:off x="4388535" y="2983992"/>
            <a:ext cx="4313338" cy="2723471"/>
          </a:xfrm>
          <a:prstGeom prst="rect">
            <a:avLst/>
          </a:prstGeom>
        </p:spPr>
      </p:pic>
    </p:spTree>
    <p:extLst>
      <p:ext uri="{BB962C8B-B14F-4D97-AF65-F5344CB8AC3E}">
        <p14:creationId xmlns:p14="http://schemas.microsoft.com/office/powerpoint/2010/main" val="18561173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154004"/>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ko-KR" altLang="en-US" sz="3600" b="1" dirty="0" smtClean="0">
                <a:solidFill>
                  <a:schemeClr val="bg1"/>
                </a:solidFill>
                <a:latin typeface="Calibri" panose="020F0502020204030204" pitchFamily="34" charset="0"/>
                <a:cs typeface="Calibri" panose="020F0502020204030204" pitchFamily="34" charset="0"/>
              </a:rPr>
              <a:t>관측 결과 </a:t>
            </a:r>
            <a:r>
              <a:rPr lang="en-US" altLang="ko-KR" sz="3600" b="1" dirty="0" smtClean="0">
                <a:solidFill>
                  <a:schemeClr val="bg1"/>
                </a:solidFill>
                <a:latin typeface="Calibri" panose="020F0502020204030204" pitchFamily="34" charset="0"/>
                <a:cs typeface="Calibri" panose="020F0502020204030204" pitchFamily="34" charset="0"/>
              </a:rPr>
              <a:t>: CO</a:t>
            </a:r>
            <a:r>
              <a:rPr lang="en-US" altLang="ko-KR" sz="3600" b="1" baseline="-25000" dirty="0" smtClean="0">
                <a:solidFill>
                  <a:schemeClr val="bg1"/>
                </a:solidFill>
                <a:latin typeface="Calibri" panose="020F0502020204030204" pitchFamily="34" charset="0"/>
                <a:cs typeface="Calibri" panose="020F0502020204030204" pitchFamily="34" charset="0"/>
              </a:rPr>
              <a:t>2</a:t>
            </a:r>
            <a:r>
              <a:rPr lang="en-US" altLang="ko-KR" sz="3600" b="1" dirty="0">
                <a:solidFill>
                  <a:schemeClr val="bg1"/>
                </a:solidFill>
                <a:latin typeface="Calibri" panose="020F0502020204030204" pitchFamily="34" charset="0"/>
                <a:cs typeface="Calibri" panose="020F0502020204030204" pitchFamily="34" charset="0"/>
              </a:rPr>
              <a:t> </a:t>
            </a:r>
            <a:r>
              <a:rPr lang="ko-KR" altLang="en-US" sz="3600" b="1" dirty="0" err="1" smtClean="0">
                <a:solidFill>
                  <a:schemeClr val="bg1"/>
                </a:solidFill>
                <a:latin typeface="Calibri" panose="020F0502020204030204" pitchFamily="34" charset="0"/>
                <a:cs typeface="Calibri" panose="020F0502020204030204" pitchFamily="34" charset="0"/>
              </a:rPr>
              <a:t>서고동저</a:t>
            </a:r>
            <a:endParaRPr lang="ko-KR" altLang="en-US" sz="3600" b="1" dirty="0">
              <a:solidFill>
                <a:schemeClr val="bg1"/>
              </a:solidFill>
              <a:latin typeface="Calibri" panose="020F0502020204030204" pitchFamily="34" charset="0"/>
              <a:cs typeface="Calibri" panose="020F0502020204030204" pitchFamily="34" charset="0"/>
            </a:endParaRPr>
          </a:p>
        </p:txBody>
      </p:sp>
      <p:sp>
        <p:nvSpPr>
          <p:cNvPr id="7" name="직사각형 6"/>
          <p:cNvSpPr/>
          <p:nvPr/>
        </p:nvSpPr>
        <p:spPr>
          <a:xfrm>
            <a:off x="303597" y="1235805"/>
            <a:ext cx="7162328" cy="1508105"/>
          </a:xfrm>
          <a:prstGeom prst="rect">
            <a:avLst/>
          </a:prstGeom>
        </p:spPr>
        <p:txBody>
          <a:bodyPr wrap="square">
            <a:spAutoFit/>
          </a:bodyPr>
          <a:lstStyle/>
          <a:p>
            <a:r>
              <a:rPr lang="ko-KR" altLang="en-US" sz="2000" b="1" dirty="0" smtClean="0"/>
              <a:t>데이터 전처리</a:t>
            </a:r>
            <a:endParaRPr lang="en-US" altLang="ko-KR" sz="2000" b="1" dirty="0" smtClean="0"/>
          </a:p>
          <a:p>
            <a:endParaRPr lang="en-US" altLang="ko-KR" dirty="0" smtClean="0"/>
          </a:p>
          <a:p>
            <a:pPr marL="285750" indent="-285750">
              <a:buFont typeface="Wingdings" panose="05000000000000000000" pitchFamily="2" charset="2"/>
              <a:buChar char="§"/>
            </a:pPr>
            <a:r>
              <a:rPr lang="ko-KR" altLang="en-US" dirty="0" smtClean="0"/>
              <a:t>고속도로 관측 데이터만 사용</a:t>
            </a:r>
            <a:endParaRPr lang="en-US" altLang="ko-KR" dirty="0" smtClean="0"/>
          </a:p>
          <a:p>
            <a:pPr marL="285750" indent="-285750">
              <a:buFont typeface="Wingdings" panose="05000000000000000000" pitchFamily="2" charset="2"/>
              <a:buChar char="§"/>
            </a:pPr>
            <a:r>
              <a:rPr lang="ko-KR" altLang="en-US" dirty="0" smtClean="0"/>
              <a:t>터널 관측 데이터 제거</a:t>
            </a:r>
            <a:endParaRPr lang="en-US" altLang="ko-KR" dirty="0" smtClean="0"/>
          </a:p>
          <a:p>
            <a:pPr marL="285750" indent="-285750">
              <a:buFont typeface="Wingdings" panose="05000000000000000000" pitchFamily="2" charset="2"/>
              <a:buChar char="§"/>
            </a:pPr>
            <a:r>
              <a:rPr lang="ko-KR" altLang="en-US" dirty="0" smtClean="0"/>
              <a:t>시속 </a:t>
            </a:r>
            <a:r>
              <a:rPr lang="en-US" altLang="ko-KR" dirty="0" smtClean="0"/>
              <a:t>5km/h </a:t>
            </a:r>
            <a:r>
              <a:rPr lang="ko-KR" altLang="en-US" dirty="0" smtClean="0"/>
              <a:t>이하인 데이터 제거   </a:t>
            </a:r>
            <a:endParaRPr lang="en-US" altLang="ko-KR" dirty="0"/>
          </a:p>
        </p:txBody>
      </p: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7093" y="2829288"/>
            <a:ext cx="4801803" cy="3395630"/>
          </a:xfrm>
          <a:prstGeom prst="rect">
            <a:avLst/>
          </a:prstGeom>
        </p:spPr>
      </p:pic>
      <p:graphicFrame>
        <p:nvGraphicFramePr>
          <p:cNvPr id="11" name="표 10"/>
          <p:cNvGraphicFramePr>
            <a:graphicFrameLocks noGrp="1"/>
          </p:cNvGraphicFramePr>
          <p:nvPr>
            <p:extLst>
              <p:ext uri="{D42A27DB-BD31-4B8C-83A1-F6EECF244321}">
                <p14:modId xmlns:p14="http://schemas.microsoft.com/office/powerpoint/2010/main" val="3909820433"/>
              </p:ext>
            </p:extLst>
          </p:nvPr>
        </p:nvGraphicFramePr>
        <p:xfrm>
          <a:off x="6104917" y="3237148"/>
          <a:ext cx="2578100" cy="2457990"/>
        </p:xfrm>
        <a:graphic>
          <a:graphicData uri="http://schemas.openxmlformats.org/drawingml/2006/table">
            <a:tbl>
              <a:tblPr>
                <a:tableStyleId>{5C22544A-7EE6-4342-B048-85BDC9FD1C3A}</a:tableStyleId>
              </a:tblPr>
              <a:tblGrid>
                <a:gridCol w="1289050">
                  <a:extLst>
                    <a:ext uri="{9D8B030D-6E8A-4147-A177-3AD203B41FA5}">
                      <a16:colId xmlns:a16="http://schemas.microsoft.com/office/drawing/2014/main" val="4220446607"/>
                    </a:ext>
                  </a:extLst>
                </a:gridCol>
                <a:gridCol w="1289050">
                  <a:extLst>
                    <a:ext uri="{9D8B030D-6E8A-4147-A177-3AD203B41FA5}">
                      <a16:colId xmlns:a16="http://schemas.microsoft.com/office/drawing/2014/main" val="1488153870"/>
                    </a:ext>
                  </a:extLst>
                </a:gridCol>
              </a:tblGrid>
              <a:tr h="143730">
                <a:tc gridSpan="2">
                  <a:txBody>
                    <a:bodyPr/>
                    <a:lstStyle/>
                    <a:p>
                      <a:pPr algn="ctr" rtl="0" fontAlgn="ctr"/>
                      <a:r>
                        <a:rPr lang="ko-KR" altLang="en-US" sz="1400" b="0" i="0" u="none" strike="noStrike" dirty="0" smtClean="0">
                          <a:solidFill>
                            <a:schemeClr val="dk1"/>
                          </a:solidFill>
                          <a:effectLst/>
                          <a:latin typeface="+mj-lt"/>
                          <a:ea typeface="+mn-ea"/>
                        </a:rPr>
                        <a:t>전처리</a:t>
                      </a:r>
                      <a:r>
                        <a:rPr lang="ko-KR" altLang="en-US" sz="1400" b="0" i="0" u="none" strike="noStrike" dirty="0" smtClean="0">
                          <a:solidFill>
                            <a:srgbClr val="000000"/>
                          </a:solidFill>
                          <a:effectLst/>
                          <a:latin typeface="+mj-lt"/>
                          <a:ea typeface="맑은 고딕" panose="020B0503020000020004" pitchFamily="50" charset="-127"/>
                        </a:rPr>
                        <a:t> 데이터 (</a:t>
                      </a:r>
                      <a:r>
                        <a:rPr lang="en-US" altLang="ko-KR" sz="1400" b="0" i="0" u="none" strike="noStrike" dirty="0" smtClean="0">
                          <a:solidFill>
                            <a:srgbClr val="000000"/>
                          </a:solidFill>
                          <a:effectLst/>
                          <a:latin typeface="+mj-lt"/>
                          <a:ea typeface="맑은 고딕" panose="020B0503020000020004" pitchFamily="50" charset="-127"/>
                        </a:rPr>
                        <a:t>ppm)</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hMerge="1">
                  <a:txBody>
                    <a:bodyPr/>
                    <a:lstStyle/>
                    <a:p>
                      <a:pPr algn="ctr" rtl="0" fontAlgn="ctr"/>
                      <a:endParaRPr lang="en-US" altLang="ko-KR" sz="18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25825142"/>
                  </a:ext>
                </a:extLst>
              </a:tr>
              <a:tr h="143730">
                <a:tc>
                  <a:txBody>
                    <a:bodyPr/>
                    <a:lstStyle/>
                    <a:p>
                      <a:pPr algn="ctr" rtl="0" fontAlgn="ctr"/>
                      <a:r>
                        <a:rPr lang="ko-KR" altLang="en-US" sz="1400" b="0" i="0" u="none" strike="noStrike" dirty="0" smtClean="0">
                          <a:solidFill>
                            <a:schemeClr val="dk1"/>
                          </a:solidFill>
                          <a:effectLst/>
                          <a:latin typeface="+mj-lt"/>
                          <a:ea typeface="+mn-ea"/>
                        </a:rPr>
                        <a:t>개수</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b="0" i="0" u="none" strike="noStrike" dirty="0" smtClean="0">
                          <a:solidFill>
                            <a:srgbClr val="000000"/>
                          </a:solidFill>
                          <a:effectLst/>
                          <a:latin typeface="+mj-lt"/>
                          <a:ea typeface="맑은 고딕" panose="020B0503020000020004" pitchFamily="50" charset="-127"/>
                        </a:rPr>
                        <a:t>6473</a:t>
                      </a:r>
                      <a:r>
                        <a:rPr lang="ko-KR" altLang="en-US" sz="1400" b="0" i="0" u="none" strike="noStrike" dirty="0" smtClean="0">
                          <a:solidFill>
                            <a:srgbClr val="000000"/>
                          </a:solidFill>
                          <a:effectLst/>
                          <a:latin typeface="+mj-lt"/>
                          <a:ea typeface="맑은 고딕" panose="020B0503020000020004" pitchFamily="50" charset="-127"/>
                        </a:rPr>
                        <a:t>개</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4287006175"/>
                  </a:ext>
                </a:extLst>
              </a:tr>
              <a:tr h="287460">
                <a:tc>
                  <a:txBody>
                    <a:bodyPr/>
                    <a:lstStyle/>
                    <a:p>
                      <a:pPr algn="ctr" rtl="0" fontAlgn="ctr"/>
                      <a:r>
                        <a:rPr lang="ko-KR" altLang="en-US" sz="1400" b="0" i="0" u="none" strike="noStrike" dirty="0" smtClean="0">
                          <a:solidFill>
                            <a:schemeClr val="dk1"/>
                          </a:solidFill>
                          <a:effectLst/>
                          <a:latin typeface="+mj-lt"/>
                          <a:ea typeface="+mn-ea"/>
                        </a:rPr>
                        <a:t>평균</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dirty="0">
                          <a:effectLst/>
                          <a:latin typeface="+mj-lt"/>
                        </a:rPr>
                        <a:t>496.22</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149583945"/>
                  </a:ext>
                </a:extLst>
              </a:tr>
              <a:tr h="287460">
                <a:tc>
                  <a:txBody>
                    <a:bodyPr/>
                    <a:lstStyle/>
                    <a:p>
                      <a:pPr algn="ctr" rtl="0" fontAlgn="ctr"/>
                      <a:r>
                        <a:rPr lang="ko-KR" altLang="en-US" sz="1400" b="0" i="0" u="none" strike="noStrike" dirty="0" smtClean="0">
                          <a:solidFill>
                            <a:schemeClr val="dk1"/>
                          </a:solidFill>
                          <a:effectLst/>
                          <a:latin typeface="+mj-lt"/>
                          <a:ea typeface="+mn-ea"/>
                        </a:rPr>
                        <a:t>표준편차</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dirty="0">
                          <a:effectLst/>
                          <a:latin typeface="+mj-lt"/>
                        </a:rPr>
                        <a:t>54.48</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4193600353"/>
                  </a:ext>
                </a:extLst>
              </a:tr>
              <a:tr h="287460">
                <a:tc>
                  <a:txBody>
                    <a:bodyPr/>
                    <a:lstStyle/>
                    <a:p>
                      <a:pPr algn="ctr" rtl="0" fontAlgn="ctr"/>
                      <a:r>
                        <a:rPr lang="ko-KR" altLang="en-US" sz="1400" b="0" i="0" u="none" strike="noStrike" dirty="0" smtClean="0">
                          <a:solidFill>
                            <a:schemeClr val="dk1"/>
                          </a:solidFill>
                          <a:effectLst/>
                          <a:latin typeface="+mj-lt"/>
                          <a:ea typeface="+mn-ea"/>
                        </a:rPr>
                        <a:t>최솟값</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dirty="0">
                          <a:effectLst/>
                          <a:latin typeface="+mj-lt"/>
                        </a:rPr>
                        <a:t>413.503</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74225495"/>
                  </a:ext>
                </a:extLst>
              </a:tr>
              <a:tr h="287460">
                <a:tc>
                  <a:txBody>
                    <a:bodyPr/>
                    <a:lstStyle/>
                    <a:p>
                      <a:pPr algn="ctr" rtl="0" fontAlgn="ctr"/>
                      <a:r>
                        <a:rPr lang="en-US" altLang="ko-KR" sz="1400" u="none" strike="noStrike" dirty="0" smtClean="0">
                          <a:effectLst/>
                          <a:latin typeface="+mj-lt"/>
                        </a:rPr>
                        <a:t>25%</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a:effectLst/>
                          <a:latin typeface="+mj-lt"/>
                        </a:rPr>
                        <a:t>459.455</a:t>
                      </a:r>
                      <a:endParaRPr lang="en-US" altLang="ko-KR" sz="1400" b="0" i="0" u="none" strike="noStrike">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700453377"/>
                  </a:ext>
                </a:extLst>
              </a:tr>
              <a:tr h="287460">
                <a:tc>
                  <a:txBody>
                    <a:bodyPr/>
                    <a:lstStyle/>
                    <a:p>
                      <a:pPr algn="ctr" rtl="0" fontAlgn="ctr"/>
                      <a:r>
                        <a:rPr lang="en-US" altLang="ko-KR" sz="1400" u="none" strike="noStrike" dirty="0">
                          <a:effectLst/>
                          <a:latin typeface="+mj-lt"/>
                        </a:rPr>
                        <a:t>50%</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a:effectLst/>
                          <a:latin typeface="+mj-lt"/>
                        </a:rPr>
                        <a:t>486.105</a:t>
                      </a:r>
                      <a:endParaRPr lang="en-US" altLang="ko-KR" sz="1400" b="0" i="0" u="none" strike="noStrike">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3550131059"/>
                  </a:ext>
                </a:extLst>
              </a:tr>
              <a:tr h="287460">
                <a:tc>
                  <a:txBody>
                    <a:bodyPr/>
                    <a:lstStyle/>
                    <a:p>
                      <a:pPr algn="ctr" rtl="0" fontAlgn="ctr"/>
                      <a:r>
                        <a:rPr lang="en-US" altLang="ko-KR" sz="1400" u="none" strike="noStrike" dirty="0">
                          <a:effectLst/>
                          <a:latin typeface="+mj-lt"/>
                        </a:rPr>
                        <a:t>75%</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a:effectLst/>
                          <a:latin typeface="+mj-lt"/>
                        </a:rPr>
                        <a:t>520.252</a:t>
                      </a:r>
                      <a:endParaRPr lang="en-US" altLang="ko-KR" sz="1400" b="0" i="0" u="none" strike="noStrike">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399495141"/>
                  </a:ext>
                </a:extLst>
              </a:tr>
              <a:tr h="287460">
                <a:tc>
                  <a:txBody>
                    <a:bodyPr/>
                    <a:lstStyle/>
                    <a:p>
                      <a:pPr algn="ctr" rtl="0" fontAlgn="ctr"/>
                      <a:r>
                        <a:rPr lang="ko-KR" altLang="en-US" sz="1400" b="0" i="0" u="none" strike="noStrike" dirty="0" smtClean="0">
                          <a:solidFill>
                            <a:schemeClr val="dk1"/>
                          </a:solidFill>
                          <a:effectLst/>
                          <a:latin typeface="+mj-lt"/>
                          <a:ea typeface="+mn-ea"/>
                        </a:rPr>
                        <a:t>최댓값</a:t>
                      </a:r>
                      <a:endParaRPr lang="en-US" sz="1400" b="0" i="0" u="none" strike="noStrike" dirty="0">
                        <a:solidFill>
                          <a:srgbClr val="000000"/>
                        </a:solidFill>
                        <a:effectLst/>
                        <a:latin typeface="+mj-lt"/>
                        <a:ea typeface="맑은 고딕" panose="020B0503020000020004" pitchFamily="50" charset="-127"/>
                      </a:endParaRPr>
                    </a:p>
                  </a:txBody>
                  <a:tcPr marL="9525" marR="9525" marT="9525" marB="0" anchor="ctr"/>
                </a:tc>
                <a:tc>
                  <a:txBody>
                    <a:bodyPr/>
                    <a:lstStyle/>
                    <a:p>
                      <a:pPr algn="ctr" rtl="0" fontAlgn="ctr"/>
                      <a:r>
                        <a:rPr lang="en-US" altLang="ko-KR" sz="1400" u="none" strike="noStrike" dirty="0">
                          <a:effectLst/>
                          <a:latin typeface="+mj-lt"/>
                        </a:rPr>
                        <a:t>1036.42</a:t>
                      </a:r>
                      <a:endParaRPr lang="en-US" altLang="ko-KR" sz="1400" b="0" i="0" u="none" strike="noStrike" dirty="0">
                        <a:solidFill>
                          <a:srgbClr val="000000"/>
                        </a:solidFill>
                        <a:effectLst/>
                        <a:latin typeface="+mj-lt"/>
                        <a:ea typeface="맑은 고딕" panose="020B0503020000020004" pitchFamily="50" charset="-127"/>
                      </a:endParaRPr>
                    </a:p>
                  </a:txBody>
                  <a:tcPr marL="9525" marR="9525" marT="9525" marB="0" anchor="ctr"/>
                </a:tc>
                <a:extLst>
                  <a:ext uri="{0D108BD9-81ED-4DB2-BD59-A6C34878D82A}">
                    <a16:rowId xmlns:a16="http://schemas.microsoft.com/office/drawing/2014/main" val="440872898"/>
                  </a:ext>
                </a:extLst>
              </a:tr>
            </a:tbl>
          </a:graphicData>
        </a:graphic>
      </p:graphicFrame>
      <p:sp>
        <p:nvSpPr>
          <p:cNvPr id="3" name="오른쪽 화살표 2"/>
          <p:cNvSpPr/>
          <p:nvPr/>
        </p:nvSpPr>
        <p:spPr>
          <a:xfrm>
            <a:off x="5369668" y="4299626"/>
            <a:ext cx="554477" cy="3182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41100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154004"/>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ko-KR" altLang="en-US" sz="3600" b="1" dirty="0" smtClean="0">
                <a:solidFill>
                  <a:schemeClr val="bg1"/>
                </a:solidFill>
                <a:latin typeface="Calibri" panose="020F0502020204030204" pitchFamily="34" charset="0"/>
                <a:cs typeface="Calibri" panose="020F0502020204030204" pitchFamily="34" charset="0"/>
              </a:rPr>
              <a:t>경도에 따른 </a:t>
            </a:r>
            <a:r>
              <a:rPr lang="en-US" altLang="ko-KR" sz="3600" b="1" dirty="0" smtClean="0">
                <a:solidFill>
                  <a:schemeClr val="bg1"/>
                </a:solidFill>
                <a:latin typeface="Calibri" panose="020F0502020204030204" pitchFamily="34" charset="0"/>
                <a:cs typeface="Calibri" panose="020F0502020204030204" pitchFamily="34" charset="0"/>
              </a:rPr>
              <a:t>CO</a:t>
            </a:r>
            <a:r>
              <a:rPr lang="en-US" altLang="ko-KR" sz="3600" b="1" baseline="-25000" dirty="0" smtClean="0">
                <a:solidFill>
                  <a:schemeClr val="bg1"/>
                </a:solidFill>
                <a:latin typeface="Calibri" panose="020F0502020204030204" pitchFamily="34" charset="0"/>
                <a:cs typeface="Calibri" panose="020F0502020204030204" pitchFamily="34" charset="0"/>
              </a:rPr>
              <a:t>2</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농도</a:t>
            </a:r>
            <a:endParaRPr lang="en-US" altLang="ko-KR" sz="3600" b="1" dirty="0">
              <a:solidFill>
                <a:schemeClr val="bg1"/>
              </a:solidFill>
              <a:latin typeface="Calibri" panose="020F0502020204030204" pitchFamily="34" charset="0"/>
              <a:cs typeface="Calibri" panose="020F0502020204030204" pitchFamily="34" charset="0"/>
            </a:endParaRPr>
          </a:p>
        </p:txBody>
      </p:sp>
      <p:pic>
        <p:nvPicPr>
          <p:cNvPr id="3" name="그림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27865"/>
            <a:ext cx="5713195" cy="3808796"/>
          </a:xfrm>
          <a:prstGeom prst="rect">
            <a:avLst/>
          </a:prstGeom>
        </p:spPr>
      </p:pic>
      <p:graphicFrame>
        <p:nvGraphicFramePr>
          <p:cNvPr id="6" name="표 5"/>
          <p:cNvGraphicFramePr>
            <a:graphicFrameLocks noGrp="1"/>
          </p:cNvGraphicFramePr>
          <p:nvPr>
            <p:extLst>
              <p:ext uri="{D42A27DB-BD31-4B8C-83A1-F6EECF244321}">
                <p14:modId xmlns:p14="http://schemas.microsoft.com/office/powerpoint/2010/main" val="2962560537"/>
              </p:ext>
            </p:extLst>
          </p:nvPr>
        </p:nvGraphicFramePr>
        <p:xfrm>
          <a:off x="5385368" y="2704632"/>
          <a:ext cx="3522412" cy="2441301"/>
        </p:xfrm>
        <a:graphic>
          <a:graphicData uri="http://schemas.openxmlformats.org/drawingml/2006/table">
            <a:tbl>
              <a:tblPr>
                <a:tableStyleId>{5C22544A-7EE6-4342-B048-85BDC9FD1C3A}</a:tableStyleId>
              </a:tblPr>
              <a:tblGrid>
                <a:gridCol w="524841">
                  <a:extLst>
                    <a:ext uri="{9D8B030D-6E8A-4147-A177-3AD203B41FA5}">
                      <a16:colId xmlns:a16="http://schemas.microsoft.com/office/drawing/2014/main" val="4009962208"/>
                    </a:ext>
                  </a:extLst>
                </a:gridCol>
                <a:gridCol w="940727">
                  <a:extLst>
                    <a:ext uri="{9D8B030D-6E8A-4147-A177-3AD203B41FA5}">
                      <a16:colId xmlns:a16="http://schemas.microsoft.com/office/drawing/2014/main" val="2886025968"/>
                    </a:ext>
                  </a:extLst>
                </a:gridCol>
                <a:gridCol w="956672">
                  <a:extLst>
                    <a:ext uri="{9D8B030D-6E8A-4147-A177-3AD203B41FA5}">
                      <a16:colId xmlns:a16="http://schemas.microsoft.com/office/drawing/2014/main" val="67138376"/>
                    </a:ext>
                  </a:extLst>
                </a:gridCol>
                <a:gridCol w="1100172">
                  <a:extLst>
                    <a:ext uri="{9D8B030D-6E8A-4147-A177-3AD203B41FA5}">
                      <a16:colId xmlns:a16="http://schemas.microsoft.com/office/drawing/2014/main" val="303282594"/>
                    </a:ext>
                  </a:extLst>
                </a:gridCol>
              </a:tblGrid>
              <a:tr h="377349">
                <a:tc>
                  <a:txBody>
                    <a:bodyPr/>
                    <a:lstStyle/>
                    <a:p>
                      <a:pPr algn="ctr" fontAlgn="ctr"/>
                      <a:r>
                        <a:rPr lang="ko-KR" altLang="en-US" sz="1100" u="none" strike="noStrike" dirty="0">
                          <a:effectLst/>
                        </a:rPr>
                        <a:t>구간</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평균 </a:t>
                      </a:r>
                      <a:r>
                        <a:rPr lang="ko-KR" altLang="en-US" sz="1100" u="none" strike="noStrike" dirty="0" smtClean="0">
                          <a:effectLst/>
                        </a:rPr>
                        <a:t>농도</a:t>
                      </a:r>
                      <a:endParaRPr lang="en-US" altLang="ko-KR" sz="1100" u="none" strike="noStrike" dirty="0" smtClean="0">
                        <a:effectLst/>
                      </a:endParaRPr>
                    </a:p>
                    <a:p>
                      <a:pPr algn="ctr" fontAlgn="ctr"/>
                      <a:r>
                        <a:rPr lang="en-US" altLang="ko-KR" sz="1100" u="none" strike="noStrike" dirty="0" smtClean="0">
                          <a:effectLst/>
                        </a:rPr>
                        <a:t>(</a:t>
                      </a:r>
                      <a:r>
                        <a:rPr lang="en-US" sz="1100" u="none" strike="noStrike" dirty="0">
                          <a:effectLst/>
                        </a:rPr>
                        <a:t>ppm)</a:t>
                      </a:r>
                      <a:endParaRPr 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a:effectLst/>
                        </a:rPr>
                        <a:t>데이터 개수</a:t>
                      </a:r>
                      <a:endParaRPr lang="ko-KR" altLang="en-US"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지역</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2541947662"/>
                  </a:ext>
                </a:extLst>
              </a:tr>
              <a:tr h="229328">
                <a:tc>
                  <a:txBody>
                    <a:bodyPr/>
                    <a:lstStyle/>
                    <a:p>
                      <a:pPr algn="ctr" fontAlgn="ctr"/>
                      <a:r>
                        <a:rPr lang="en-US" altLang="ko-KR" sz="1100" u="none" strike="noStrike" dirty="0">
                          <a:effectLst/>
                        </a:rPr>
                        <a:t>1</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493.99</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1291</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송도</a:t>
                      </a:r>
                      <a:r>
                        <a:rPr lang="en-US" altLang="ko-KR" sz="1100" u="none" strike="noStrike" dirty="0">
                          <a:effectLst/>
                        </a:rPr>
                        <a:t>~</a:t>
                      </a:r>
                      <a:r>
                        <a:rPr lang="ko-KR" altLang="en-US" sz="1100" u="none" strike="noStrike" dirty="0">
                          <a:effectLst/>
                        </a:rPr>
                        <a:t>시흥</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268783785"/>
                  </a:ext>
                </a:extLst>
              </a:tr>
              <a:tr h="229328">
                <a:tc>
                  <a:txBody>
                    <a:bodyPr/>
                    <a:lstStyle/>
                    <a:p>
                      <a:pPr algn="ctr" fontAlgn="ctr"/>
                      <a:r>
                        <a:rPr lang="en-US" altLang="ko-KR" sz="1100" u="none" strike="noStrike">
                          <a:effectLst/>
                        </a:rPr>
                        <a:t>2</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521.60</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639</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시흥</a:t>
                      </a:r>
                      <a:r>
                        <a:rPr lang="en-US" altLang="ko-KR" sz="1100" u="none" strike="noStrike" dirty="0">
                          <a:effectLst/>
                        </a:rPr>
                        <a:t>~</a:t>
                      </a:r>
                      <a:r>
                        <a:rPr lang="ko-KR" altLang="en-US" sz="1100" u="none" strike="noStrike" dirty="0">
                          <a:effectLst/>
                        </a:rPr>
                        <a:t>판교</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284502478"/>
                  </a:ext>
                </a:extLst>
              </a:tr>
              <a:tr h="229328">
                <a:tc>
                  <a:txBody>
                    <a:bodyPr/>
                    <a:lstStyle/>
                    <a:p>
                      <a:pPr algn="ctr" fontAlgn="ctr"/>
                      <a:r>
                        <a:rPr lang="en-US" altLang="ko-KR" sz="1100" u="none" strike="noStrike">
                          <a:effectLst/>
                        </a:rPr>
                        <a:t>3</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501.52</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2237</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판교</a:t>
                      </a:r>
                      <a:r>
                        <a:rPr lang="en-US" altLang="ko-KR" sz="1100" u="none" strike="noStrike" dirty="0">
                          <a:effectLst/>
                        </a:rPr>
                        <a:t>~</a:t>
                      </a:r>
                      <a:r>
                        <a:rPr lang="ko-KR" altLang="en-US" sz="1100" u="none" strike="noStrike" dirty="0">
                          <a:effectLst/>
                        </a:rPr>
                        <a:t>남양주</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423875775"/>
                  </a:ext>
                </a:extLst>
              </a:tr>
              <a:tr h="229328">
                <a:tc>
                  <a:txBody>
                    <a:bodyPr/>
                    <a:lstStyle/>
                    <a:p>
                      <a:pPr algn="ctr" fontAlgn="ctr"/>
                      <a:r>
                        <a:rPr lang="en-US" altLang="ko-KR" sz="1100" u="none" strike="noStrike">
                          <a:effectLst/>
                        </a:rPr>
                        <a:t>4</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490.90</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757</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남양주</a:t>
                      </a:r>
                      <a:r>
                        <a:rPr lang="en-US" altLang="ko-KR" sz="1100" u="none" strike="noStrike" dirty="0">
                          <a:effectLst/>
                        </a:rPr>
                        <a:t>~</a:t>
                      </a:r>
                      <a:r>
                        <a:rPr lang="ko-KR" altLang="en-US" sz="1100" u="none" strike="noStrike" dirty="0">
                          <a:effectLst/>
                        </a:rPr>
                        <a:t>가평</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2572850196"/>
                  </a:ext>
                </a:extLst>
              </a:tr>
              <a:tr h="229328">
                <a:tc>
                  <a:txBody>
                    <a:bodyPr/>
                    <a:lstStyle/>
                    <a:p>
                      <a:pPr algn="ctr" fontAlgn="ctr"/>
                      <a:r>
                        <a:rPr lang="en-US" altLang="ko-KR" sz="1100" u="none" strike="noStrike">
                          <a:effectLst/>
                        </a:rPr>
                        <a:t>5</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477.44</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445</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가평</a:t>
                      </a:r>
                      <a:r>
                        <a:rPr lang="en-US" altLang="ko-KR" sz="1100" u="none" strike="noStrike" dirty="0">
                          <a:effectLst/>
                        </a:rPr>
                        <a:t>~</a:t>
                      </a:r>
                      <a:r>
                        <a:rPr lang="ko-KR" altLang="en-US" sz="1100" u="none" strike="noStrike" dirty="0">
                          <a:effectLst/>
                        </a:rPr>
                        <a:t>춘천</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440423668"/>
                  </a:ext>
                </a:extLst>
              </a:tr>
              <a:tr h="229328">
                <a:tc>
                  <a:txBody>
                    <a:bodyPr/>
                    <a:lstStyle/>
                    <a:p>
                      <a:pPr algn="ctr" fontAlgn="ctr"/>
                      <a:r>
                        <a:rPr lang="en-US" altLang="ko-KR" sz="1100" u="none" strike="noStrike">
                          <a:effectLst/>
                        </a:rPr>
                        <a:t>6</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478.39</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388</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춘천</a:t>
                      </a:r>
                      <a:r>
                        <a:rPr lang="en-US" altLang="ko-KR" sz="1100" u="none" strike="noStrike" dirty="0">
                          <a:effectLst/>
                        </a:rPr>
                        <a:t>~</a:t>
                      </a:r>
                      <a:r>
                        <a:rPr lang="ko-KR" altLang="en-US" sz="1100" u="none" strike="noStrike" dirty="0">
                          <a:effectLst/>
                        </a:rPr>
                        <a:t>화촌</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3179993265"/>
                  </a:ext>
                </a:extLst>
              </a:tr>
              <a:tr h="229328">
                <a:tc>
                  <a:txBody>
                    <a:bodyPr/>
                    <a:lstStyle/>
                    <a:p>
                      <a:pPr algn="ctr" fontAlgn="ctr"/>
                      <a:r>
                        <a:rPr lang="en-US" altLang="ko-KR" sz="1100" u="none" strike="noStrike">
                          <a:effectLst/>
                        </a:rPr>
                        <a:t>7</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464.49</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409</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화촌</a:t>
                      </a:r>
                      <a:r>
                        <a:rPr lang="en-US" altLang="ko-KR" sz="1100" u="none" strike="noStrike" dirty="0">
                          <a:effectLst/>
                        </a:rPr>
                        <a:t>~</a:t>
                      </a:r>
                      <a:r>
                        <a:rPr lang="ko-KR" altLang="en-US" sz="1100" u="none" strike="noStrike" dirty="0" err="1">
                          <a:effectLst/>
                        </a:rPr>
                        <a:t>내촌</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483848285"/>
                  </a:ext>
                </a:extLst>
              </a:tr>
              <a:tr h="229328">
                <a:tc>
                  <a:txBody>
                    <a:bodyPr/>
                    <a:lstStyle/>
                    <a:p>
                      <a:pPr algn="ctr" fontAlgn="ctr"/>
                      <a:r>
                        <a:rPr lang="en-US" altLang="ko-KR" sz="1100" u="none" strike="noStrike">
                          <a:effectLst/>
                        </a:rPr>
                        <a:t>8</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539.67</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a:effectLst/>
                        </a:rPr>
                        <a:t>204</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err="1">
                          <a:effectLst/>
                        </a:rPr>
                        <a:t>내촌</a:t>
                      </a:r>
                      <a:r>
                        <a:rPr lang="en-US" altLang="ko-KR" sz="1100" u="none" strike="noStrike" dirty="0">
                          <a:effectLst/>
                        </a:rPr>
                        <a:t>~</a:t>
                      </a:r>
                      <a:r>
                        <a:rPr lang="ko-KR" altLang="en-US" sz="1100" u="none" strike="noStrike" dirty="0">
                          <a:effectLst/>
                        </a:rPr>
                        <a:t>인제</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1937783804"/>
                  </a:ext>
                </a:extLst>
              </a:tr>
              <a:tr h="229328">
                <a:tc>
                  <a:txBody>
                    <a:bodyPr/>
                    <a:lstStyle/>
                    <a:p>
                      <a:pPr algn="ctr" fontAlgn="ctr"/>
                      <a:r>
                        <a:rPr lang="en-US" altLang="ko-KR" sz="1100" u="none" strike="noStrike">
                          <a:effectLst/>
                        </a:rPr>
                        <a:t>9</a:t>
                      </a:r>
                      <a:endParaRPr lang="en-US" altLang="ko-KR" sz="1100" b="0" i="0" u="none" strike="noStrike">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smtClean="0">
                          <a:effectLst/>
                        </a:rPr>
                        <a:t>479.13</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en-US" altLang="ko-KR" sz="1100" u="none" strike="noStrike" dirty="0">
                          <a:effectLst/>
                        </a:rPr>
                        <a:t>103</a:t>
                      </a:r>
                      <a:endParaRPr lang="en-US" altLang="ko-KR"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tc>
                  <a:txBody>
                    <a:bodyPr/>
                    <a:lstStyle/>
                    <a:p>
                      <a:pPr algn="ctr" fontAlgn="ctr"/>
                      <a:r>
                        <a:rPr lang="ko-KR" altLang="en-US" sz="1100" u="none" strike="noStrike" dirty="0">
                          <a:effectLst/>
                        </a:rPr>
                        <a:t>인제</a:t>
                      </a:r>
                      <a:r>
                        <a:rPr lang="en-US" altLang="ko-KR" sz="1100" u="none" strike="noStrike" dirty="0">
                          <a:effectLst/>
                        </a:rPr>
                        <a:t>~</a:t>
                      </a:r>
                      <a:r>
                        <a:rPr lang="ko-KR" altLang="en-US" sz="1100" u="none" strike="noStrike" dirty="0">
                          <a:effectLst/>
                        </a:rPr>
                        <a:t>양양</a:t>
                      </a:r>
                      <a:endParaRPr lang="ko-KR" altLang="en-US" sz="11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9525" marR="9525" marT="9525" marB="0" anchor="ctr"/>
                </a:tc>
                <a:extLst>
                  <a:ext uri="{0D108BD9-81ED-4DB2-BD59-A6C34878D82A}">
                    <a16:rowId xmlns:a16="http://schemas.microsoft.com/office/drawing/2014/main" val="2021671467"/>
                  </a:ext>
                </a:extLst>
              </a:tr>
            </a:tbl>
          </a:graphicData>
        </a:graphic>
      </p:graphicFrame>
      <p:sp>
        <p:nvSpPr>
          <p:cNvPr id="4" name="TextBox 3"/>
          <p:cNvSpPr txBox="1"/>
          <p:nvPr/>
        </p:nvSpPr>
        <p:spPr>
          <a:xfrm>
            <a:off x="6208002" y="5767908"/>
            <a:ext cx="2699778" cy="307777"/>
          </a:xfrm>
          <a:prstGeom prst="rect">
            <a:avLst/>
          </a:prstGeom>
          <a:noFill/>
        </p:spPr>
        <p:txBody>
          <a:bodyPr wrap="none" rtlCol="0">
            <a:spAutoFit/>
          </a:bodyPr>
          <a:lstStyle/>
          <a:p>
            <a:r>
              <a:rPr lang="en-US" sz="1400" dirty="0" smtClean="0"/>
              <a:t>*</a:t>
            </a:r>
            <a:r>
              <a:rPr lang="en-US" altLang="ko-KR" sz="1400" dirty="0" smtClean="0"/>
              <a:t>Outlier</a:t>
            </a:r>
            <a:r>
              <a:rPr lang="ko-KR" altLang="en-US" sz="1400" dirty="0" smtClean="0"/>
              <a:t>는 보이지 않도록 처리함</a:t>
            </a:r>
            <a:endParaRPr lang="en-US" sz="1400" dirty="0"/>
          </a:p>
        </p:txBody>
      </p:sp>
      <p:sp>
        <p:nvSpPr>
          <p:cNvPr id="7" name="TextBox 6"/>
          <p:cNvSpPr txBox="1"/>
          <p:nvPr/>
        </p:nvSpPr>
        <p:spPr>
          <a:xfrm>
            <a:off x="4656793" y="6127389"/>
            <a:ext cx="4250987" cy="523220"/>
          </a:xfrm>
          <a:prstGeom prst="rect">
            <a:avLst/>
          </a:prstGeom>
          <a:noFill/>
        </p:spPr>
        <p:txBody>
          <a:bodyPr wrap="square" rtlCol="0">
            <a:spAutoFit/>
          </a:bodyPr>
          <a:lstStyle/>
          <a:p>
            <a:r>
              <a:rPr lang="en-US" sz="1400" dirty="0" smtClean="0"/>
              <a:t>* 8, 9 </a:t>
            </a:r>
            <a:r>
              <a:rPr lang="ko-KR" altLang="en-US" sz="1400" dirty="0" smtClean="0"/>
              <a:t>구간은 터널로 인한 효과가 너무 크다고 생각하여 이후 데이터에서 제거함</a:t>
            </a:r>
            <a:r>
              <a:rPr lang="en-US" altLang="ko-KR" sz="1400" dirty="0" smtClean="0"/>
              <a:t>.</a:t>
            </a:r>
            <a:endParaRPr lang="en-US" sz="1400" dirty="0"/>
          </a:p>
        </p:txBody>
      </p:sp>
      <p:sp>
        <p:nvSpPr>
          <p:cNvPr id="8" name="TextBox 7"/>
          <p:cNvSpPr txBox="1"/>
          <p:nvPr/>
        </p:nvSpPr>
        <p:spPr>
          <a:xfrm>
            <a:off x="405806" y="1372636"/>
            <a:ext cx="4250987" cy="523220"/>
          </a:xfrm>
          <a:prstGeom prst="rect">
            <a:avLst/>
          </a:prstGeom>
          <a:noFill/>
        </p:spPr>
        <p:txBody>
          <a:bodyPr wrap="square" rtlCol="0">
            <a:spAutoFit/>
          </a:bodyPr>
          <a:lstStyle/>
          <a:p>
            <a:r>
              <a:rPr lang="en-US" sz="1400" dirty="0" smtClean="0"/>
              <a:t>* </a:t>
            </a:r>
            <a:r>
              <a:rPr lang="ko-KR" altLang="en-US" sz="1400" dirty="0" smtClean="0"/>
              <a:t>동일한 경도 간격에 따라 </a:t>
            </a:r>
            <a:r>
              <a:rPr lang="en-US" altLang="ko-KR" sz="1400" dirty="0" smtClean="0"/>
              <a:t>9</a:t>
            </a:r>
            <a:r>
              <a:rPr lang="ko-KR" altLang="en-US" sz="1400" dirty="0" smtClean="0"/>
              <a:t>개 구간으로 나누고 각 구간에서의 </a:t>
            </a:r>
            <a:r>
              <a:rPr lang="en-US" altLang="ko-KR" sz="1400" dirty="0" smtClean="0"/>
              <a:t>CO</a:t>
            </a:r>
            <a:r>
              <a:rPr lang="en-US" altLang="ko-KR" sz="1400" baseline="-25000" dirty="0" smtClean="0"/>
              <a:t>2</a:t>
            </a:r>
            <a:r>
              <a:rPr lang="en-US" altLang="ko-KR" sz="1400" dirty="0" smtClean="0"/>
              <a:t> </a:t>
            </a:r>
            <a:r>
              <a:rPr lang="ko-KR" altLang="en-US" sz="1400" dirty="0" err="1" smtClean="0"/>
              <a:t>관측값을</a:t>
            </a:r>
            <a:r>
              <a:rPr lang="ko-KR" altLang="en-US" sz="1400" dirty="0" smtClean="0"/>
              <a:t> 나타냄</a:t>
            </a:r>
            <a:endParaRPr lang="en-US" sz="1400" dirty="0"/>
          </a:p>
        </p:txBody>
      </p:sp>
      <p:sp>
        <p:nvSpPr>
          <p:cNvPr id="11" name="왼쪽 중괄호 10"/>
          <p:cNvSpPr/>
          <p:nvPr/>
        </p:nvSpPr>
        <p:spPr>
          <a:xfrm rot="16200000">
            <a:off x="1101946" y="5279458"/>
            <a:ext cx="193458" cy="520948"/>
          </a:xfrm>
          <a:prstGeom prst="leftBrace">
            <a:avLst>
              <a:gd name="adj1" fmla="val 17612"/>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flipH="1">
            <a:off x="938201" y="5636661"/>
            <a:ext cx="995141" cy="307777"/>
          </a:xfrm>
          <a:prstGeom prst="rect">
            <a:avLst/>
          </a:prstGeom>
          <a:noFill/>
        </p:spPr>
        <p:txBody>
          <a:bodyPr wrap="square" rtlCol="0">
            <a:spAutoFit/>
          </a:bodyPr>
          <a:lstStyle/>
          <a:p>
            <a:r>
              <a:rPr lang="ko-KR" altLang="en-US" sz="1400" dirty="0" smtClean="0"/>
              <a:t>도심</a:t>
            </a:r>
            <a:endParaRPr lang="en-US" sz="1400" dirty="0"/>
          </a:p>
        </p:txBody>
      </p:sp>
      <p:sp>
        <p:nvSpPr>
          <p:cNvPr id="13" name="왼쪽 중괄호 12"/>
          <p:cNvSpPr/>
          <p:nvPr/>
        </p:nvSpPr>
        <p:spPr>
          <a:xfrm rot="16200000">
            <a:off x="3183610" y="4204602"/>
            <a:ext cx="478593" cy="2979128"/>
          </a:xfrm>
          <a:prstGeom prst="leftBrace">
            <a:avLst>
              <a:gd name="adj1" fmla="val 17612"/>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p:cNvSpPr txBox="1"/>
          <p:nvPr/>
        </p:nvSpPr>
        <p:spPr>
          <a:xfrm flipH="1">
            <a:off x="3152864" y="5973500"/>
            <a:ext cx="995141" cy="307777"/>
          </a:xfrm>
          <a:prstGeom prst="rect">
            <a:avLst/>
          </a:prstGeom>
          <a:noFill/>
        </p:spPr>
        <p:txBody>
          <a:bodyPr wrap="square" rtlCol="0">
            <a:spAutoFit/>
          </a:bodyPr>
          <a:lstStyle/>
          <a:p>
            <a:r>
              <a:rPr lang="ko-KR" altLang="en-US" sz="1400" dirty="0" smtClean="0"/>
              <a:t>교외</a:t>
            </a:r>
            <a:endParaRPr lang="en-US" sz="1400" dirty="0"/>
          </a:p>
        </p:txBody>
      </p:sp>
    </p:spTree>
    <p:extLst>
      <p:ext uri="{BB962C8B-B14F-4D97-AF65-F5344CB8AC3E}">
        <p14:creationId xmlns:p14="http://schemas.microsoft.com/office/powerpoint/2010/main" val="32185557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154004"/>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en-US" altLang="ko-KR" sz="3600" b="1" dirty="0">
                <a:solidFill>
                  <a:schemeClr val="bg1"/>
                </a:solidFill>
                <a:latin typeface="Calibri" panose="020F0502020204030204" pitchFamily="34" charset="0"/>
                <a:cs typeface="Calibri" panose="020F0502020204030204" pitchFamily="34" charset="0"/>
              </a:rPr>
              <a:t>CO</a:t>
            </a:r>
            <a:r>
              <a:rPr lang="en-US" altLang="ko-KR" sz="3600" b="1" baseline="-25000" dirty="0">
                <a:solidFill>
                  <a:schemeClr val="bg1"/>
                </a:solidFill>
                <a:latin typeface="Calibri" panose="020F0502020204030204" pitchFamily="34" charset="0"/>
                <a:cs typeface="Calibri" panose="020F0502020204030204" pitchFamily="34" charset="0"/>
              </a:rPr>
              <a:t>2</a:t>
            </a:r>
            <a:r>
              <a:rPr lang="en-US" altLang="ko-KR" sz="3600" b="1" dirty="0">
                <a:solidFill>
                  <a:schemeClr val="bg1"/>
                </a:solidFill>
                <a:latin typeface="Calibri" panose="020F0502020204030204" pitchFamily="34" charset="0"/>
                <a:cs typeface="Calibri" panose="020F0502020204030204" pitchFamily="34" charset="0"/>
              </a:rPr>
              <a:t> </a:t>
            </a:r>
            <a:r>
              <a:rPr lang="ko-KR" altLang="en-US" sz="3600" b="1" dirty="0">
                <a:solidFill>
                  <a:schemeClr val="bg1"/>
                </a:solidFill>
                <a:latin typeface="Calibri" panose="020F0502020204030204" pitchFamily="34" charset="0"/>
                <a:cs typeface="Calibri" panose="020F0502020204030204" pitchFamily="34" charset="0"/>
              </a:rPr>
              <a:t>농도 </a:t>
            </a:r>
            <a:r>
              <a:rPr lang="en-US" altLang="ko-KR" sz="3600" b="1" dirty="0">
                <a:solidFill>
                  <a:schemeClr val="bg1"/>
                </a:solidFill>
                <a:latin typeface="Calibri" panose="020F0502020204030204" pitchFamily="34" charset="0"/>
                <a:cs typeface="Calibri" panose="020F0502020204030204" pitchFamily="34" charset="0"/>
              </a:rPr>
              <a:t>: </a:t>
            </a:r>
            <a:r>
              <a:rPr lang="ko-KR" altLang="en-US" sz="3600" b="1" dirty="0">
                <a:solidFill>
                  <a:schemeClr val="bg1"/>
                </a:solidFill>
                <a:latin typeface="Calibri" panose="020F0502020204030204" pitchFamily="34" charset="0"/>
                <a:cs typeface="Calibri" panose="020F0502020204030204" pitchFamily="34" charset="0"/>
              </a:rPr>
              <a:t>도심과 교외 지역</a:t>
            </a:r>
            <a:endParaRPr lang="en-US" altLang="ko-KR" sz="3600" b="1" dirty="0">
              <a:solidFill>
                <a:schemeClr val="bg1"/>
              </a:solidFill>
              <a:latin typeface="Calibri" panose="020F0502020204030204" pitchFamily="34" charset="0"/>
              <a:cs typeface="Calibri" panose="020F0502020204030204" pitchFamily="34" charset="0"/>
            </a:endParaRPr>
          </a:p>
        </p:txBody>
      </p:sp>
      <p:pic>
        <p:nvPicPr>
          <p:cNvPr id="8" name="그림 7"/>
          <p:cNvPicPr>
            <a:picLocks noChangeAspect="1"/>
          </p:cNvPicPr>
          <p:nvPr/>
        </p:nvPicPr>
        <p:blipFill>
          <a:blip r:embed="rId3"/>
          <a:stretch>
            <a:fillRect/>
          </a:stretch>
        </p:blipFill>
        <p:spPr>
          <a:xfrm>
            <a:off x="-116731" y="1417925"/>
            <a:ext cx="6750995" cy="4500663"/>
          </a:xfrm>
          <a:prstGeom prst="rect">
            <a:avLst/>
          </a:prstGeom>
        </p:spPr>
      </p:pic>
      <p:sp>
        <p:nvSpPr>
          <p:cNvPr id="6" name="TextBox 5"/>
          <p:cNvSpPr txBox="1"/>
          <p:nvPr/>
        </p:nvSpPr>
        <p:spPr>
          <a:xfrm>
            <a:off x="6001966" y="2850204"/>
            <a:ext cx="3142035" cy="2462213"/>
          </a:xfrm>
          <a:prstGeom prst="rect">
            <a:avLst/>
          </a:prstGeom>
          <a:noFill/>
        </p:spPr>
        <p:txBody>
          <a:bodyPr wrap="square" rtlCol="0">
            <a:spAutoFit/>
          </a:bodyPr>
          <a:lstStyle/>
          <a:p>
            <a:pPr marL="285750" indent="-285750">
              <a:buFont typeface="Arial" panose="020B0604020202020204" pitchFamily="34" charset="0"/>
              <a:buChar char="•"/>
            </a:pPr>
            <a:r>
              <a:rPr lang="ko-KR" altLang="en-US" sz="1400" dirty="0" smtClean="0"/>
              <a:t>도심과 교외 지역에서의 히스토그램을 나타냄</a:t>
            </a:r>
            <a:r>
              <a:rPr lang="en-US" altLang="ko-KR" sz="1400" dirty="0" smtClean="0"/>
              <a: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ko-KR" altLang="en-US" sz="1400" dirty="0" smtClean="0"/>
              <a:t>도심 지역이 </a:t>
            </a:r>
            <a:r>
              <a:rPr lang="ko-KR" altLang="en-US" sz="1400" dirty="0" smtClean="0"/>
              <a:t>교외 </a:t>
            </a:r>
            <a:r>
              <a:rPr lang="ko-KR" altLang="en-US" sz="1400" dirty="0" smtClean="0"/>
              <a:t>지역보다 중앙값이 크고 꼬리도 오른쪽으로 더 길게 </a:t>
            </a:r>
            <a:r>
              <a:rPr lang="ko-KR" altLang="en-US" sz="1400" dirty="0" err="1" smtClean="0"/>
              <a:t>뻗어있음을</a:t>
            </a:r>
            <a:r>
              <a:rPr lang="ko-KR" altLang="en-US" sz="1400" dirty="0" smtClean="0"/>
              <a:t> 확인할 수 있음</a:t>
            </a:r>
            <a:r>
              <a:rPr lang="en-US" altLang="ko-KR" sz="1400" dirty="0" smtClean="0"/>
              <a:t>. </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ko-KR" altLang="en-US" sz="1400" dirty="0" smtClean="0"/>
              <a:t>또한 관측된 농도의 최솟값이 기상청에서 관측한 </a:t>
            </a:r>
            <a:r>
              <a:rPr lang="ko-KR" altLang="en-US" sz="1400" dirty="0" err="1" smtClean="0"/>
              <a:t>배경대기</a:t>
            </a:r>
            <a:r>
              <a:rPr lang="ko-KR" altLang="en-US" sz="1400" dirty="0" smtClean="0"/>
              <a:t> </a:t>
            </a:r>
            <a:r>
              <a:rPr lang="en-US" altLang="ko-KR" sz="1400" dirty="0" smtClean="0"/>
              <a:t>(</a:t>
            </a:r>
            <a:r>
              <a:rPr lang="ko-KR" altLang="en-US" sz="1400" dirty="0" smtClean="0"/>
              <a:t>울릉도</a:t>
            </a:r>
            <a:r>
              <a:rPr lang="en-US" altLang="ko-KR" sz="1400" dirty="0" smtClean="0"/>
              <a:t>)</a:t>
            </a:r>
            <a:r>
              <a:rPr lang="ko-KR" altLang="en-US" sz="1400" dirty="0" smtClean="0"/>
              <a:t>의 값과 유사함</a:t>
            </a:r>
            <a:r>
              <a:rPr lang="en-US" altLang="ko-KR" sz="1400" dirty="0" smtClean="0"/>
              <a:t>. </a:t>
            </a:r>
            <a:r>
              <a:rPr lang="ko-KR" altLang="en-US" sz="1400" dirty="0" smtClean="0"/>
              <a:t>이를 통해 관측 자료의 신뢰성을 확보할 수 있었음</a:t>
            </a:r>
            <a:r>
              <a:rPr lang="en-US" altLang="ko-KR" sz="1400" dirty="0" smtClean="0"/>
              <a:t>.</a:t>
            </a:r>
          </a:p>
        </p:txBody>
      </p:sp>
      <p:sp>
        <p:nvSpPr>
          <p:cNvPr id="5" name="직사각형 4"/>
          <p:cNvSpPr/>
          <p:nvPr/>
        </p:nvSpPr>
        <p:spPr>
          <a:xfrm>
            <a:off x="1040859" y="4373140"/>
            <a:ext cx="554478" cy="1891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ko-KR" sz="1200" dirty="0" smtClean="0">
                <a:solidFill>
                  <a:schemeClr val="tx1"/>
                </a:solidFill>
              </a:rPr>
              <a:t>(</a:t>
            </a:r>
            <a:r>
              <a:rPr lang="ko-KR" altLang="en-US" sz="1200" dirty="0" smtClean="0">
                <a:solidFill>
                  <a:schemeClr val="tx1"/>
                </a:solidFill>
              </a:rPr>
              <a:t>울릉도</a:t>
            </a:r>
            <a:r>
              <a:rPr lang="en-US" altLang="ko-KR" sz="1200" dirty="0" smtClean="0">
                <a:solidFill>
                  <a:schemeClr val="tx1"/>
                </a:solidFill>
              </a:rPr>
              <a:t>)</a:t>
            </a:r>
            <a:endParaRPr lang="en-US" sz="1200" dirty="0">
              <a:solidFill>
                <a:schemeClr val="tx1"/>
              </a:solidFill>
            </a:endParaRPr>
          </a:p>
        </p:txBody>
      </p:sp>
    </p:spTree>
    <p:extLst>
      <p:ext uri="{BB962C8B-B14F-4D97-AF65-F5344CB8AC3E}">
        <p14:creationId xmlns:p14="http://schemas.microsoft.com/office/powerpoint/2010/main" val="16948448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85910"/>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en-US" altLang="ko-KR" sz="3600" b="1" dirty="0" smtClean="0">
                <a:solidFill>
                  <a:schemeClr val="bg1"/>
                </a:solidFill>
                <a:latin typeface="Calibri" panose="020F0502020204030204" pitchFamily="34" charset="0"/>
                <a:cs typeface="Calibri" panose="020F0502020204030204" pitchFamily="34" charset="0"/>
              </a:rPr>
              <a:t>CO</a:t>
            </a:r>
            <a:r>
              <a:rPr lang="en-US" altLang="ko-KR" sz="3600" b="1" baseline="-25000" dirty="0" smtClean="0">
                <a:solidFill>
                  <a:schemeClr val="bg1"/>
                </a:solidFill>
                <a:latin typeface="Calibri" panose="020F0502020204030204" pitchFamily="34" charset="0"/>
                <a:cs typeface="Calibri" panose="020F0502020204030204" pitchFamily="34" charset="0"/>
              </a:rPr>
              <a:t>2</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농도 </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도심과 교외 지역</a:t>
            </a:r>
            <a:endParaRPr lang="en-US" altLang="ko-KR" sz="3600" b="1" dirty="0">
              <a:solidFill>
                <a:schemeClr val="bg1"/>
              </a:solidFill>
              <a:latin typeface="Calibri" panose="020F0502020204030204" pitchFamily="34" charset="0"/>
              <a:cs typeface="Calibri" panose="020F0502020204030204" pitchFamily="34" charset="0"/>
            </a:endParaRPr>
          </a:p>
        </p:txBody>
      </p:sp>
      <p:pic>
        <p:nvPicPr>
          <p:cNvPr id="3" name="그림 2"/>
          <p:cNvPicPr>
            <a:picLocks noChangeAspect="1"/>
          </p:cNvPicPr>
          <p:nvPr/>
        </p:nvPicPr>
        <p:blipFill>
          <a:blip r:embed="rId3"/>
          <a:stretch>
            <a:fillRect/>
          </a:stretch>
        </p:blipFill>
        <p:spPr>
          <a:xfrm>
            <a:off x="0" y="1420239"/>
            <a:ext cx="6960140" cy="4640093"/>
          </a:xfrm>
          <a:prstGeom prst="rect">
            <a:avLst/>
          </a:prstGeom>
        </p:spPr>
      </p:pic>
      <p:sp>
        <p:nvSpPr>
          <p:cNvPr id="4" name="TextBox 3"/>
          <p:cNvSpPr txBox="1"/>
          <p:nvPr/>
        </p:nvSpPr>
        <p:spPr>
          <a:xfrm>
            <a:off x="6293795" y="2723744"/>
            <a:ext cx="2830747" cy="523220"/>
          </a:xfrm>
          <a:prstGeom prst="rect">
            <a:avLst/>
          </a:prstGeom>
          <a:noFill/>
        </p:spPr>
        <p:txBody>
          <a:bodyPr wrap="square" rtlCol="0">
            <a:spAutoFit/>
          </a:bodyPr>
          <a:lstStyle/>
          <a:p>
            <a:pPr marL="285750" indent="-285750">
              <a:buFont typeface="Arial" panose="020B0604020202020204" pitchFamily="34" charset="0"/>
              <a:buChar char="•"/>
            </a:pPr>
            <a:r>
              <a:rPr lang="ko-KR" altLang="en-US" sz="1400" dirty="0" smtClean="0"/>
              <a:t>가운데 붉은 선은 도심과 교외 지역을 나누는 구분선</a:t>
            </a:r>
            <a:endParaRPr lang="en-US" altLang="ko-KR" sz="1400" dirty="0" smtClean="0"/>
          </a:p>
        </p:txBody>
      </p:sp>
      <p:sp>
        <p:nvSpPr>
          <p:cNvPr id="11" name="TextBox 10"/>
          <p:cNvSpPr txBox="1"/>
          <p:nvPr/>
        </p:nvSpPr>
        <p:spPr>
          <a:xfrm>
            <a:off x="6293795" y="3425250"/>
            <a:ext cx="2898843" cy="1384995"/>
          </a:xfrm>
          <a:prstGeom prst="rect">
            <a:avLst/>
          </a:prstGeom>
          <a:noFill/>
        </p:spPr>
        <p:txBody>
          <a:bodyPr wrap="square" rtlCol="0">
            <a:spAutoFit/>
          </a:bodyPr>
          <a:lstStyle/>
          <a:p>
            <a:pPr marL="285750" indent="-285750">
              <a:buFont typeface="Arial" panose="020B0604020202020204" pitchFamily="34" charset="0"/>
              <a:buChar char="•"/>
            </a:pPr>
            <a:r>
              <a:rPr lang="ko-KR" altLang="en-US" sz="1400" dirty="0" smtClean="0"/>
              <a:t>파란 점선은 전체 구간에 대한 선형 회귀선</a:t>
            </a:r>
            <a:r>
              <a:rPr lang="en-US" altLang="ko-KR" sz="1400" dirty="0" smtClean="0"/>
              <a:t>,  </a:t>
            </a:r>
            <a:r>
              <a:rPr lang="ko-KR" altLang="en-US" sz="1400" dirty="0" smtClean="0"/>
              <a:t>붉은 점선은 교외 지역에서의 선형 회귀선</a:t>
            </a:r>
            <a:endParaRPr lang="en-US" altLang="ko-KR" sz="1400" dirty="0"/>
          </a:p>
          <a:p>
            <a:pPr marL="285750" indent="-285750">
              <a:buFont typeface="Arial" panose="020B0604020202020204" pitchFamily="34" charset="0"/>
              <a:buChar char="•"/>
            </a:pPr>
            <a:endParaRPr lang="en-US" altLang="ko-KR" sz="1400" dirty="0" smtClean="0"/>
          </a:p>
          <a:p>
            <a:r>
              <a:rPr lang="en-US" altLang="ko-KR" sz="1400" dirty="0" smtClean="0"/>
              <a:t>=&gt; </a:t>
            </a:r>
            <a:r>
              <a:rPr lang="ko-KR" altLang="en-US" sz="1400" dirty="0" smtClean="0"/>
              <a:t>오른쪽으로 갈수록 </a:t>
            </a:r>
            <a:r>
              <a:rPr lang="en-US" altLang="ko-KR" sz="1400" dirty="0" smtClean="0"/>
              <a:t>CO</a:t>
            </a:r>
            <a:r>
              <a:rPr lang="en-US" altLang="ko-KR" sz="1400" baseline="-25000" dirty="0" smtClean="0"/>
              <a:t>2</a:t>
            </a:r>
            <a:r>
              <a:rPr lang="en-US" altLang="ko-KR" sz="1400" dirty="0" smtClean="0"/>
              <a:t> </a:t>
            </a:r>
            <a:r>
              <a:rPr lang="ko-KR" altLang="en-US" sz="1400" dirty="0" smtClean="0"/>
              <a:t>농도가 낮아지는 추세가 나타남</a:t>
            </a:r>
            <a:endParaRPr lang="en-US" sz="1400" dirty="0"/>
          </a:p>
        </p:txBody>
      </p:sp>
    </p:spTree>
    <p:extLst>
      <p:ext uri="{BB962C8B-B14F-4D97-AF65-F5344CB8AC3E}">
        <p14:creationId xmlns:p14="http://schemas.microsoft.com/office/powerpoint/2010/main" val="27565026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0" y="154004"/>
            <a:ext cx="9144000" cy="760396"/>
          </a:xfrm>
          <a:gradFill>
            <a:gsLst>
              <a:gs pos="1000">
                <a:schemeClr val="accent5">
                  <a:lumMod val="75000"/>
                </a:schemeClr>
              </a:gs>
              <a:gs pos="43000">
                <a:srgbClr val="002060"/>
              </a:gs>
            </a:gsLst>
            <a:lin ang="13500000" scaled="1"/>
          </a:gradFill>
        </p:spPr>
        <p:txBody>
          <a:bodyPr vert="horz" lIns="216000" tIns="54000" rIns="216000" bIns="54000" rtlCol="0" anchor="ctr">
            <a:normAutofit/>
          </a:bodyPr>
          <a:lstStyle/>
          <a:p>
            <a:r>
              <a:rPr lang="en-US" altLang="ko-KR" sz="3600" b="1" dirty="0" smtClean="0">
                <a:solidFill>
                  <a:schemeClr val="bg1"/>
                </a:solidFill>
                <a:latin typeface="Calibri" panose="020F0502020204030204" pitchFamily="34" charset="0"/>
                <a:cs typeface="Calibri" panose="020F0502020204030204" pitchFamily="34" charset="0"/>
              </a:rPr>
              <a:t>CO</a:t>
            </a:r>
            <a:r>
              <a:rPr lang="en-US" altLang="ko-KR" sz="3600" b="1" baseline="-25000" dirty="0" smtClean="0">
                <a:solidFill>
                  <a:schemeClr val="bg1"/>
                </a:solidFill>
                <a:latin typeface="Calibri" panose="020F0502020204030204" pitchFamily="34" charset="0"/>
                <a:cs typeface="Calibri" panose="020F0502020204030204" pitchFamily="34" charset="0"/>
              </a:rPr>
              <a:t>2</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농도 </a:t>
            </a:r>
            <a:r>
              <a:rPr lang="en-US" altLang="ko-KR" sz="3600" b="1" dirty="0" smtClean="0">
                <a:solidFill>
                  <a:schemeClr val="bg1"/>
                </a:solidFill>
                <a:latin typeface="Calibri" panose="020F0502020204030204" pitchFamily="34" charset="0"/>
                <a:cs typeface="Calibri" panose="020F0502020204030204" pitchFamily="34" charset="0"/>
              </a:rPr>
              <a:t>: </a:t>
            </a:r>
            <a:r>
              <a:rPr lang="ko-KR" altLang="en-US" sz="3600" b="1" dirty="0" smtClean="0">
                <a:solidFill>
                  <a:schemeClr val="bg1"/>
                </a:solidFill>
                <a:latin typeface="Calibri" panose="020F0502020204030204" pitchFamily="34" charset="0"/>
                <a:cs typeface="Calibri" panose="020F0502020204030204" pitchFamily="34" charset="0"/>
              </a:rPr>
              <a:t>교외 지역</a:t>
            </a:r>
            <a:endParaRPr lang="en-US" altLang="ko-KR" sz="3600" b="1" dirty="0">
              <a:solidFill>
                <a:schemeClr val="bg1"/>
              </a:solidFill>
              <a:latin typeface="Calibri" panose="020F0502020204030204" pitchFamily="34" charset="0"/>
              <a:cs typeface="Calibri" panose="020F0502020204030204" pitchFamily="34" charset="0"/>
            </a:endParaRPr>
          </a:p>
        </p:txBody>
      </p:sp>
      <p:pic>
        <p:nvPicPr>
          <p:cNvPr id="10" name="그림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14418"/>
            <a:ext cx="6822957" cy="4548638"/>
          </a:xfrm>
          <a:prstGeom prst="rect">
            <a:avLst/>
          </a:prstGeom>
        </p:spPr>
      </p:pic>
      <p:sp>
        <p:nvSpPr>
          <p:cNvPr id="3" name="TextBox 2"/>
          <p:cNvSpPr txBox="1"/>
          <p:nvPr/>
        </p:nvSpPr>
        <p:spPr>
          <a:xfrm>
            <a:off x="6167337" y="2850204"/>
            <a:ext cx="2976664" cy="2246769"/>
          </a:xfrm>
          <a:prstGeom prst="rect">
            <a:avLst/>
          </a:prstGeom>
          <a:noFill/>
        </p:spPr>
        <p:txBody>
          <a:bodyPr wrap="square" rtlCol="0">
            <a:spAutoFit/>
          </a:bodyPr>
          <a:lstStyle/>
          <a:p>
            <a:pPr marL="285750" indent="-285750">
              <a:buFont typeface="Arial" panose="020B0604020202020204" pitchFamily="34" charset="0"/>
              <a:buChar char="•"/>
            </a:pPr>
            <a:r>
              <a:rPr lang="ko-KR" altLang="en-US" sz="1400" dirty="0" smtClean="0"/>
              <a:t>교외 지역에서 도심과의 거리에 따른 </a:t>
            </a:r>
            <a:r>
              <a:rPr lang="en-US" altLang="ko-KR" sz="1400" dirty="0" smtClean="0"/>
              <a:t>CO</a:t>
            </a:r>
            <a:r>
              <a:rPr lang="en-US" altLang="ko-KR" sz="1400" baseline="-25000" dirty="0" smtClean="0"/>
              <a:t>2</a:t>
            </a:r>
            <a:r>
              <a:rPr lang="en-US" altLang="ko-KR" sz="1400" dirty="0" smtClean="0"/>
              <a:t> </a:t>
            </a:r>
            <a:r>
              <a:rPr lang="ko-KR" altLang="en-US" sz="1400" dirty="0" smtClean="0"/>
              <a:t>농도를 나타냄</a:t>
            </a:r>
            <a:r>
              <a:rPr lang="en-US" altLang="ko-KR" sz="1400" dirty="0" smtClean="0"/>
              <a: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ko-KR" altLang="en-US" sz="1400" dirty="0" smtClean="0"/>
              <a:t>기울기는 </a:t>
            </a:r>
            <a:r>
              <a:rPr lang="en-US" altLang="ko-KR" sz="1400" dirty="0" smtClean="0"/>
              <a:t>-0.27 ppm/km (p &lt; 0.01)</a:t>
            </a:r>
            <a:r>
              <a:rPr lang="ko-KR" altLang="en-US" sz="1400" dirty="0" smtClean="0"/>
              <a:t>로</a:t>
            </a:r>
            <a:r>
              <a:rPr lang="en-US" altLang="ko-KR" sz="1400" dirty="0" smtClean="0"/>
              <a:t>, </a:t>
            </a:r>
            <a:r>
              <a:rPr lang="ko-KR" altLang="en-US" sz="1400" dirty="0" smtClean="0"/>
              <a:t>이는 </a:t>
            </a:r>
            <a:r>
              <a:rPr lang="en-US" altLang="ko-KR" sz="1400" dirty="0" smtClean="0"/>
              <a:t>100km </a:t>
            </a:r>
            <a:r>
              <a:rPr lang="ko-KR" altLang="en-US" sz="1400" dirty="0" smtClean="0"/>
              <a:t>이동했을 때 </a:t>
            </a:r>
            <a:r>
              <a:rPr lang="en-US" altLang="ko-KR" sz="1400" dirty="0" smtClean="0"/>
              <a:t>27ppm </a:t>
            </a:r>
            <a:r>
              <a:rPr lang="ko-KR" altLang="en-US" sz="1400" dirty="0" smtClean="0"/>
              <a:t>가량 낮아지는 값임</a:t>
            </a:r>
            <a:r>
              <a:rPr lang="en-US" altLang="ko-KR" sz="1400" dirty="0" smtClean="0"/>
              <a: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ko-KR" altLang="en-US" sz="1400" dirty="0" smtClean="0"/>
              <a:t>이를 통해 도심에서 멀어질수록 </a:t>
            </a:r>
            <a:r>
              <a:rPr lang="en-US" altLang="ko-KR" sz="1400" dirty="0" smtClean="0"/>
              <a:t>CO</a:t>
            </a:r>
            <a:r>
              <a:rPr lang="en-US" altLang="ko-KR" sz="1400" baseline="-25000" dirty="0" smtClean="0"/>
              <a:t>2</a:t>
            </a:r>
            <a:r>
              <a:rPr lang="en-US" altLang="ko-KR" sz="1400" dirty="0" smtClean="0"/>
              <a:t> </a:t>
            </a:r>
            <a:r>
              <a:rPr lang="ko-KR" altLang="en-US" sz="1400" dirty="0" smtClean="0"/>
              <a:t>농도가 낮아짐을 확인할 수 </a:t>
            </a:r>
            <a:r>
              <a:rPr lang="ko-KR" altLang="en-US" sz="1400" dirty="0" smtClean="0"/>
              <a:t>있음</a:t>
            </a:r>
            <a:r>
              <a:rPr lang="en-US" altLang="ko-KR" sz="1400" dirty="0" smtClean="0"/>
              <a:t>.</a:t>
            </a:r>
            <a:endParaRPr lang="en-US" sz="1400" dirty="0"/>
          </a:p>
        </p:txBody>
      </p:sp>
    </p:spTree>
    <p:extLst>
      <p:ext uri="{BB962C8B-B14F-4D97-AF65-F5344CB8AC3E}">
        <p14:creationId xmlns:p14="http://schemas.microsoft.com/office/powerpoint/2010/main" val="16347435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28942</TotalTime>
  <Words>1191</Words>
  <Application>Microsoft Office PowerPoint</Application>
  <PresentationFormat>화면 슬라이드 쇼(4:3)</PresentationFormat>
  <Paragraphs>140</Paragraphs>
  <Slides>11</Slides>
  <Notes>9</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11</vt:i4>
      </vt:variant>
    </vt:vector>
  </HeadingPairs>
  <TitlesOfParts>
    <vt:vector size="17" baseType="lpstr">
      <vt:lpstr>맑은 고딕</vt:lpstr>
      <vt:lpstr>Arial</vt:lpstr>
      <vt:lpstr>Calibri</vt:lpstr>
      <vt:lpstr>Calibri Light</vt:lpstr>
      <vt:lpstr>Wingdings</vt:lpstr>
      <vt:lpstr>Office 테마</vt:lpstr>
      <vt:lpstr>이동 관측을 통한 국내 동서 횡단 이산화탄소 모니터링</vt:lpstr>
      <vt:lpstr>PowerPoint 프레젠테이션</vt:lpstr>
      <vt:lpstr>PowerPoint 프레젠테이션</vt:lpstr>
      <vt:lpstr>PowerPoint 프레젠테이션</vt:lpstr>
      <vt:lpstr>관측 결과 : CO2 서고동저</vt:lpstr>
      <vt:lpstr>경도에 따른 CO2 농도</vt:lpstr>
      <vt:lpstr>CO2 농도 : 도심과 교외 지역</vt:lpstr>
      <vt:lpstr>CO2 농도 : 도심과 교외 지역</vt:lpstr>
      <vt:lpstr>CO2 농도 : 교외 지역</vt:lpstr>
      <vt:lpstr>논의 및 요약</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Intraseasonal variability of PM10 modulated by phase of MJO in South Korea</dc:title>
  <dc:creator>Marry</dc:creator>
  <cp:lastModifiedBy>곽 태예</cp:lastModifiedBy>
  <cp:revision>337</cp:revision>
  <cp:lastPrinted>2019-11-17T07:44:37Z</cp:lastPrinted>
  <dcterms:created xsi:type="dcterms:W3CDTF">2019-11-14T07:53:33Z</dcterms:created>
  <dcterms:modified xsi:type="dcterms:W3CDTF">2020-10-15T13:26:15Z</dcterms:modified>
</cp:coreProperties>
</file>

<file path=docProps/thumbnail.jpeg>
</file>